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91"/>
  </p:notesMasterIdLst>
  <p:handoutMasterIdLst>
    <p:handoutMasterId r:id="rId92"/>
  </p:handoutMasterIdLst>
  <p:sldIdLst>
    <p:sldId id="256" r:id="rId3"/>
    <p:sldId id="460" r:id="rId4"/>
    <p:sldId id="459" r:id="rId5"/>
    <p:sldId id="258" r:id="rId6"/>
    <p:sldId id="410" r:id="rId7"/>
    <p:sldId id="406" r:id="rId8"/>
    <p:sldId id="367" r:id="rId9"/>
    <p:sldId id="407" r:id="rId10"/>
    <p:sldId id="455" r:id="rId11"/>
    <p:sldId id="369" r:id="rId12"/>
    <p:sldId id="458" r:id="rId13"/>
    <p:sldId id="457" r:id="rId14"/>
    <p:sldId id="456" r:id="rId15"/>
    <p:sldId id="453" r:id="rId16"/>
    <p:sldId id="461" r:id="rId17"/>
    <p:sldId id="474" r:id="rId18"/>
    <p:sldId id="431" r:id="rId19"/>
    <p:sldId id="463" r:id="rId20"/>
    <p:sldId id="464" r:id="rId21"/>
    <p:sldId id="465" r:id="rId22"/>
    <p:sldId id="416" r:id="rId23"/>
    <p:sldId id="466" r:id="rId24"/>
    <p:sldId id="417" r:id="rId25"/>
    <p:sldId id="505" r:id="rId26"/>
    <p:sldId id="508" r:id="rId27"/>
    <p:sldId id="507" r:id="rId28"/>
    <p:sldId id="467" r:id="rId29"/>
    <p:sldId id="475" r:id="rId30"/>
    <p:sldId id="468" r:id="rId31"/>
    <p:sldId id="470" r:id="rId32"/>
    <p:sldId id="469" r:id="rId33"/>
    <p:sldId id="509" r:id="rId34"/>
    <p:sldId id="510" r:id="rId35"/>
    <p:sldId id="511" r:id="rId36"/>
    <p:sldId id="419" r:id="rId37"/>
    <p:sldId id="420" r:id="rId38"/>
    <p:sldId id="471" r:id="rId39"/>
    <p:sldId id="472" r:id="rId40"/>
    <p:sldId id="473" r:id="rId41"/>
    <p:sldId id="479" r:id="rId42"/>
    <p:sldId id="480" r:id="rId43"/>
    <p:sldId id="478" r:id="rId44"/>
    <p:sldId id="422" r:id="rId45"/>
    <p:sldId id="481" r:id="rId46"/>
    <p:sldId id="482" r:id="rId47"/>
    <p:sldId id="483" r:id="rId48"/>
    <p:sldId id="423" r:id="rId49"/>
    <p:sldId id="484" r:id="rId50"/>
    <p:sldId id="485" r:id="rId51"/>
    <p:sldId id="486" r:id="rId52"/>
    <p:sldId id="426" r:id="rId53"/>
    <p:sldId id="439" r:id="rId54"/>
    <p:sldId id="501" r:id="rId55"/>
    <p:sldId id="489" r:id="rId56"/>
    <p:sldId id="496" r:id="rId57"/>
    <p:sldId id="491" r:id="rId58"/>
    <p:sldId id="498" r:id="rId59"/>
    <p:sldId id="490" r:id="rId60"/>
    <p:sldId id="499" r:id="rId61"/>
    <p:sldId id="492" r:id="rId62"/>
    <p:sldId id="493" r:id="rId63"/>
    <p:sldId id="494" r:id="rId64"/>
    <p:sldId id="497" r:id="rId65"/>
    <p:sldId id="500" r:id="rId66"/>
    <p:sldId id="503" r:id="rId67"/>
    <p:sldId id="487" r:id="rId68"/>
    <p:sldId id="488" r:id="rId69"/>
    <p:sldId id="432" r:id="rId70"/>
    <p:sldId id="424" r:id="rId71"/>
    <p:sldId id="437" r:id="rId72"/>
    <p:sldId id="440" r:id="rId73"/>
    <p:sldId id="441" r:id="rId74"/>
    <p:sldId id="438" r:id="rId75"/>
    <p:sldId id="427" r:id="rId76"/>
    <p:sldId id="442" r:id="rId77"/>
    <p:sldId id="451" r:id="rId78"/>
    <p:sldId id="454" r:id="rId79"/>
    <p:sldId id="443" r:id="rId80"/>
    <p:sldId id="444" r:id="rId81"/>
    <p:sldId id="445" r:id="rId82"/>
    <p:sldId id="449" r:id="rId83"/>
    <p:sldId id="446" r:id="rId84"/>
    <p:sldId id="447" r:id="rId85"/>
    <p:sldId id="448" r:id="rId86"/>
    <p:sldId id="502" r:id="rId87"/>
    <p:sldId id="462" r:id="rId88"/>
    <p:sldId id="506" r:id="rId89"/>
    <p:sldId id="504" r:id="rId90"/>
  </p:sldIdLst>
  <p:sldSz cx="9144000" cy="6858000" type="screen4x3"/>
  <p:notesSz cx="6858000" cy="987425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E9E23E5-253B-EA42-A1C2-C40D879CFD86}">
          <p14:sldIdLst>
            <p14:sldId id="256"/>
            <p14:sldId id="460"/>
            <p14:sldId id="459"/>
            <p14:sldId id="258"/>
            <p14:sldId id="410"/>
            <p14:sldId id="406"/>
            <p14:sldId id="367"/>
            <p14:sldId id="407"/>
            <p14:sldId id="455"/>
            <p14:sldId id="369"/>
            <p14:sldId id="458"/>
            <p14:sldId id="457"/>
            <p14:sldId id="456"/>
            <p14:sldId id="453"/>
            <p14:sldId id="461"/>
            <p14:sldId id="474"/>
            <p14:sldId id="431"/>
            <p14:sldId id="463"/>
            <p14:sldId id="464"/>
            <p14:sldId id="465"/>
            <p14:sldId id="416"/>
            <p14:sldId id="466"/>
            <p14:sldId id="417"/>
            <p14:sldId id="505"/>
            <p14:sldId id="508"/>
            <p14:sldId id="507"/>
            <p14:sldId id="467"/>
            <p14:sldId id="475"/>
            <p14:sldId id="468"/>
            <p14:sldId id="470"/>
            <p14:sldId id="469"/>
            <p14:sldId id="509"/>
            <p14:sldId id="510"/>
            <p14:sldId id="511"/>
            <p14:sldId id="419"/>
            <p14:sldId id="420"/>
            <p14:sldId id="471"/>
            <p14:sldId id="472"/>
            <p14:sldId id="473"/>
            <p14:sldId id="479"/>
            <p14:sldId id="480"/>
            <p14:sldId id="478"/>
            <p14:sldId id="422"/>
            <p14:sldId id="481"/>
            <p14:sldId id="482"/>
            <p14:sldId id="483"/>
            <p14:sldId id="423"/>
            <p14:sldId id="484"/>
            <p14:sldId id="485"/>
            <p14:sldId id="486"/>
            <p14:sldId id="426"/>
            <p14:sldId id="439"/>
            <p14:sldId id="501"/>
            <p14:sldId id="489"/>
            <p14:sldId id="496"/>
            <p14:sldId id="491"/>
            <p14:sldId id="498"/>
            <p14:sldId id="490"/>
            <p14:sldId id="499"/>
            <p14:sldId id="492"/>
            <p14:sldId id="493"/>
            <p14:sldId id="494"/>
            <p14:sldId id="497"/>
            <p14:sldId id="500"/>
            <p14:sldId id="503"/>
          </p14:sldIdLst>
        </p14:section>
        <p14:section name="Appendix" id="{0372FC75-1D18-9647-9C82-59858C835DD9}">
          <p14:sldIdLst>
            <p14:sldId id="487"/>
            <p14:sldId id="488"/>
            <p14:sldId id="432"/>
            <p14:sldId id="424"/>
            <p14:sldId id="437"/>
            <p14:sldId id="440"/>
            <p14:sldId id="441"/>
            <p14:sldId id="438"/>
            <p14:sldId id="427"/>
            <p14:sldId id="442"/>
            <p14:sldId id="451"/>
            <p14:sldId id="454"/>
            <p14:sldId id="443"/>
            <p14:sldId id="444"/>
            <p14:sldId id="445"/>
            <p14:sldId id="449"/>
            <p14:sldId id="446"/>
            <p14:sldId id="447"/>
            <p14:sldId id="448"/>
            <p14:sldId id="502"/>
            <p14:sldId id="462"/>
            <p14:sldId id="506"/>
            <p14:sldId id="5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劉韋志" initials="劉韋志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4"/>
    <a:srgbClr val="BBE0E3"/>
    <a:srgbClr val="FA867D"/>
    <a:srgbClr val="5B9CD5"/>
    <a:srgbClr val="4B7531"/>
    <a:srgbClr val="3B668E"/>
    <a:srgbClr val="F5B4B8"/>
    <a:srgbClr val="BED8EF"/>
    <a:srgbClr val="F5B5B8"/>
    <a:srgbClr val="FBE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30" autoAdjust="0"/>
    <p:restoredTop sz="85030" autoAdjust="0"/>
  </p:normalViewPr>
  <p:slideViewPr>
    <p:cSldViewPr>
      <p:cViewPr>
        <p:scale>
          <a:sx n="112" d="100"/>
          <a:sy n="112" d="100"/>
        </p:scale>
        <p:origin x="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4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6A2C-3E07-43BD-A7A8-6BFB2846D08F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2F389-2790-4DFA-96C7-1C194D9D7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140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7E94-B932-48C2-ACFB-4CDF938827D7}" type="datetimeFigureOut">
              <a:rPr lang="zh-TW" altLang="en-US" smtClean="0"/>
              <a:t>2021/1/13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6500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751982"/>
            <a:ext cx="548640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D9C1F-4A99-4D61-87B1-0039236B10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6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669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050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648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97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567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65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848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02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619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15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053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751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199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61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14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274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091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513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957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18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767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2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11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188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141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130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112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8867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2304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147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196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0740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72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思覺失調是一種精神疾病，會逐步改變一個人的精神狀態並引起嚴重的社會問題。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患者通常無法表達自己的真實想法，且其行為通常與其他人有所不同。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其症狀可分為：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負面：內斂式的症狀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 affect 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平板情感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情緒低落和明顯的反應遲鈍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Alogia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失語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言語貧乏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Asociality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失去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社交性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明顯缺乏對他人陪伴的渴望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Anhedonia(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快感不足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明顯無法顯示或感到愉悅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Avolition(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意志消極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缺乏意志力，自發性和主動性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正面：外顯示的症狀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幻覺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妄想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言語混亂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068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4807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3258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896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936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7978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8033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1791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844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615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4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根據有關精神疾病的手冊，思覺失調症的精神疾病可以描述為躁鬱症和抑鬱症。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躁鬱症是一種不穩定的情緒狀態，其特徵在於異常，持續的高情緒和低情緒的周期。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抑鬱症是一種情緒低落的狀態。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這些症狀都與情緒和憂鬱有高度相關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先前的研究已經高度討論情緒識別和憂鬱評估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848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2052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362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37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9832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838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4002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1562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7953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583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31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889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2050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1593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676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8322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2100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2366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4253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1397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4517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34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0788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0718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60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3596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2992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8754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365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8519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3187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543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629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824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549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2100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9464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9000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796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58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980467" y="6503243"/>
            <a:ext cx="792000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08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3082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3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4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6666" y="2502024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30520" y="6265118"/>
            <a:ext cx="2133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2667" y="6265118"/>
            <a:ext cx="2895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65118"/>
            <a:ext cx="2133600" cy="476250"/>
          </a:xfrm>
        </p:spPr>
        <p:txBody>
          <a:bodyPr/>
          <a:lstStyle/>
          <a:p>
            <a:fld id="{FCF4D9B8-126B-41C5-A299-29DC21656909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pic>
        <p:nvPicPr>
          <p:cNvPr id="17" name="Picture 2" descr="C:\Users\d0v0b\Desktop\ACLlogo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AAA9A9"/>
              </a:clrFrom>
              <a:clrTo>
                <a:srgbClr val="AAA9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9209"/>
            <a:ext cx="2930576" cy="146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6" b="100000" l="9486" r="96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56" y="115888"/>
            <a:ext cx="1475656" cy="13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 userDrawn="1"/>
        </p:nvGrpSpPr>
        <p:grpSpPr>
          <a:xfrm>
            <a:off x="259292" y="4233411"/>
            <a:ext cx="8642350" cy="216000"/>
            <a:chOff x="259292" y="3457309"/>
            <a:chExt cx="8642350" cy="216000"/>
          </a:xfrm>
        </p:grpSpPr>
        <p:sp>
          <p:nvSpPr>
            <p:cNvPr id="21" name="Rectangle 2"/>
            <p:cNvSpPr>
              <a:spLocks noChangeArrowheads="1"/>
            </p:cNvSpPr>
            <p:nvPr userDrawn="1"/>
          </p:nvSpPr>
          <p:spPr bwMode="auto">
            <a:xfrm>
              <a:off x="445800" y="3457309"/>
              <a:ext cx="1440000" cy="10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4" name="Rectangle 2"/>
            <p:cNvSpPr>
              <a:spLocks noChangeArrowheads="1"/>
            </p:cNvSpPr>
            <p:nvPr userDrawn="1"/>
          </p:nvSpPr>
          <p:spPr bwMode="auto">
            <a:xfrm>
              <a:off x="259292" y="3565309"/>
              <a:ext cx="8642350" cy="1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" name="群組 26"/>
          <p:cNvGrpSpPr/>
          <p:nvPr userDrawn="1"/>
        </p:nvGrpSpPr>
        <p:grpSpPr>
          <a:xfrm flipH="1" flipV="1">
            <a:off x="85974" y="6453336"/>
            <a:ext cx="309562" cy="309562"/>
            <a:chOff x="8726488" y="115888"/>
            <a:chExt cx="309562" cy="309562"/>
          </a:xfrm>
        </p:grpSpPr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E87DC-EE8A-4338-84C7-7D3F28303ED2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645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03C39-7D4E-49AD-AA1C-364A78FF39FD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2379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98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71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615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303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719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51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22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2600"/>
            </a:lvl1pPr>
            <a:lvl2pPr marL="742950" indent="-285750">
              <a:buSzPct val="80000"/>
              <a:buFont typeface="Wingdings" panose="05000000000000000000" pitchFamily="2" charset="2"/>
              <a:buChar char="Ø"/>
              <a:defRPr sz="2200"/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87D38-FF30-48B5-BD9E-18E10469B43B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457200" y="1185679"/>
            <a:ext cx="1440000" cy="1440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255324" y="1329679"/>
            <a:ext cx="8642350" cy="10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 flipH="1" flipV="1">
            <a:off x="88637" y="6463878"/>
            <a:ext cx="309562" cy="309562"/>
            <a:chOff x="8726488" y="115888"/>
            <a:chExt cx="309562" cy="309562"/>
          </a:xfrm>
        </p:grpSpPr>
        <p:sp>
          <p:nvSpPr>
            <p:cNvPr id="19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969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24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81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7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C5FA8-E159-4FD3-9D16-7218EF942407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890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EE62B3-6273-486B-A1D9-E172E2822B5F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4185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ECAEB-6A5B-46B0-8CCF-4D60A9D9C88C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8477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956F5-048C-4143-8590-092260F97F58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3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4770B-D698-4DC9-8DB0-908B0CB71389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485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D26C0-8FD7-43BF-886E-AB2104CECFE6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085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404B7-4626-4922-800B-9EC23743990E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919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250825" y="1341438"/>
            <a:ext cx="864235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468313" y="1196975"/>
            <a:ext cx="1366837" cy="144463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8280400" y="6453188"/>
            <a:ext cx="863600" cy="7143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60780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CF4D9B8-126B-41C5-A299-29DC21656909}" type="slidenum">
              <a:rPr lang="en-US" altLang="ja-JP"/>
              <a:pPr/>
              <a:t>‹#›</a:t>
            </a:fld>
            <a:endParaRPr lang="en-US" altLang="ja-JP" dirty="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8893175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8726488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893175" y="2809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041" name="Group 17"/>
          <p:cNvGrpSpPr>
            <a:grpSpLocks/>
          </p:cNvGrpSpPr>
          <p:nvPr userDrawn="1"/>
        </p:nvGrpSpPr>
        <p:grpSpPr bwMode="auto">
          <a:xfrm rot="-10800000">
            <a:off x="85725" y="6465888"/>
            <a:ext cx="309563" cy="309562"/>
            <a:chOff x="113" y="4020"/>
            <a:chExt cx="195" cy="195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auto">
            <a:xfrm>
              <a:off x="218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auto">
            <a:xfrm>
              <a:off x="113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0" name="Rectangle 16"/>
            <p:cNvSpPr>
              <a:spLocks noChangeArrowheads="1"/>
            </p:cNvSpPr>
            <p:nvPr userDrawn="1"/>
          </p:nvSpPr>
          <p:spPr bwMode="auto">
            <a:xfrm>
              <a:off x="218" y="4124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76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3.png"/><Relationship Id="rId7" Type="http://schemas.openxmlformats.org/officeDocument/2006/relationships/image" Target="../media/image4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1.png"/><Relationship Id="rId4" Type="http://schemas.openxmlformats.org/officeDocument/2006/relationships/image" Target="../media/image4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80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11" Type="http://schemas.openxmlformats.org/officeDocument/2006/relationships/image" Target="../media/image63.png"/><Relationship Id="rId5" Type="http://schemas.openxmlformats.org/officeDocument/2006/relationships/image" Target="../media/image770.png"/><Relationship Id="rId10" Type="http://schemas.openxmlformats.org/officeDocument/2006/relationships/image" Target="../media/image62.png"/><Relationship Id="rId9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9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500.png"/><Relationship Id="rId7" Type="http://schemas.openxmlformats.org/officeDocument/2006/relationships/image" Target="../media/image52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10.png"/><Relationship Id="rId9" Type="http://schemas.openxmlformats.org/officeDocument/2006/relationships/image" Target="../media/image54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2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0.png"/><Relationship Id="rId7" Type="http://schemas.openxmlformats.org/officeDocument/2006/relationships/image" Target="../media/image83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5" Type="http://schemas.openxmlformats.org/officeDocument/2006/relationships/image" Target="../media/image810.png"/><Relationship Id="rId4" Type="http://schemas.openxmlformats.org/officeDocument/2006/relationships/image" Target="../media/image80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683568" y="4564462"/>
            <a:ext cx="6759116" cy="1394958"/>
          </a:xfrm>
        </p:spPr>
        <p:txBody>
          <a:bodyPr/>
          <a:lstStyle/>
          <a:p>
            <a:pPr marL="0" lvl="2" indent="0" algn="ctr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研究生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林炳彰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指導教授：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傅立成 博士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1772816"/>
            <a:ext cx="9144000" cy="2304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for Schizophrenia Patients via Deep Visual Perception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通過</a:t>
            </a:r>
            <a:r>
              <a:rPr lang="zh-CN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深度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視覺感知實現對思覺失調症患者的心理障礙檢測</a:t>
            </a: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2483768" y="4430586"/>
            <a:ext cx="3744416" cy="267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algn="r"/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2120" y="60932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國立臺灣大學電機工程研究所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86ADE-765F-3D4F-AD39-235A0C7DA8D8}"/>
              </a:ext>
            </a:extLst>
          </p:cNvPr>
          <p:cNvSpPr txBox="1"/>
          <p:nvPr/>
        </p:nvSpPr>
        <p:spPr>
          <a:xfrm>
            <a:off x="766119" y="766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95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(1 / 2)</a:t>
            </a:r>
            <a:endParaRPr lang="zh-CN" altLang="en-US" sz="36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91089"/>
              </p:ext>
            </p:extLst>
          </p:nvPr>
        </p:nvGraphicFramePr>
        <p:xfrm>
          <a:off x="369827" y="1892682"/>
          <a:ext cx="8404347" cy="3633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123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b="0" i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200" b="0" kern="1200" dirty="0">
                        <a:solidFill>
                          <a:schemeClr val="bg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kern="1200" baseline="0" dirty="0">
                          <a:solidFill>
                            <a:schemeClr val="bg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Publication</a:t>
                      </a:r>
                      <a:endParaRPr lang="zh-TW" altLang="en-US" sz="1200" b="0" kern="1200" baseline="0" dirty="0">
                        <a:solidFill>
                          <a:schemeClr val="bg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baseline="0" dirty="0">
                          <a:solidFill>
                            <a:schemeClr val="bg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200" b="0" kern="1200" baseline="0" dirty="0">
                        <a:solidFill>
                          <a:schemeClr val="bg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baseline="0" dirty="0">
                          <a:solidFill>
                            <a:schemeClr val="bg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200" b="0" kern="1200" baseline="0" dirty="0">
                        <a:solidFill>
                          <a:schemeClr val="bg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200" b="0" i="0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SCN [10]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CVPR’ 20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EMOTIC [11]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CVPRW’ 17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 and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HMT [12]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RA-L’ 19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 and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EmotiCon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[13]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CVPR’ 20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Face,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Body, </a:t>
                      </a:r>
                    </a:p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Depth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CAER [14]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ICCV’ 19</a:t>
                      </a:r>
                      <a:endParaRPr lang="en-US" sz="1200" dirty="0"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 and Context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--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True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369826" y="5561945"/>
            <a:ext cx="79465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srgbClr val="000000"/>
                </a:solidFill>
              </a:rPr>
              <a:t>[10] </a:t>
            </a:r>
            <a:r>
              <a:rPr lang="en-US" altLang="zh-TW" sz="800" dirty="0"/>
              <a:t>K. Wang, X. Peng, J. Yang, S. Lu and Y. </a:t>
            </a:r>
            <a:r>
              <a:rPr lang="en-US" altLang="zh-TW" sz="800" dirty="0" err="1"/>
              <a:t>Qiao</a:t>
            </a:r>
            <a:r>
              <a:rPr lang="en-US" altLang="zh-TW" sz="800" dirty="0"/>
              <a:t>, "Suppressing Uncertainties for Large-Scale Facial Expression Recognition," </a:t>
            </a:r>
            <a:r>
              <a:rPr lang="en-US" altLang="zh-TW" sz="800" i="1" dirty="0"/>
              <a:t>2020 IEEE/CVF Conference on Computer Vision and Pattern Recognition (CVPR)</a:t>
            </a:r>
            <a:r>
              <a:rPr lang="en-US" altLang="zh-TW" sz="800" dirty="0"/>
              <a:t>, Seattle, WA, USA, 2020, pp. 6896-6905.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srgbClr val="000000"/>
                </a:solidFill>
              </a:rPr>
              <a:t>[11] R. </a:t>
            </a:r>
            <a:r>
              <a:rPr lang="en-US" altLang="zh-TW" sz="800" dirty="0" err="1">
                <a:solidFill>
                  <a:srgbClr val="000000"/>
                </a:solidFill>
              </a:rPr>
              <a:t>Kosti</a:t>
            </a:r>
            <a:r>
              <a:rPr lang="en-US" altLang="zh-TW" sz="800" dirty="0">
                <a:solidFill>
                  <a:srgbClr val="000000"/>
                </a:solidFill>
              </a:rPr>
              <a:t>, J. M. Alvarez, A. </a:t>
            </a:r>
            <a:r>
              <a:rPr lang="en-US" altLang="zh-TW" sz="800" dirty="0" err="1">
                <a:solidFill>
                  <a:srgbClr val="000000"/>
                </a:solidFill>
              </a:rPr>
              <a:t>Recasens</a:t>
            </a:r>
            <a:r>
              <a:rPr lang="en-US" altLang="zh-TW" sz="800" dirty="0">
                <a:solidFill>
                  <a:srgbClr val="000000"/>
                </a:solidFill>
              </a:rPr>
              <a:t> and A. </a:t>
            </a:r>
            <a:r>
              <a:rPr lang="en-US" altLang="zh-TW" sz="800" dirty="0" err="1">
                <a:solidFill>
                  <a:srgbClr val="000000"/>
                </a:solidFill>
              </a:rPr>
              <a:t>Lapedriza</a:t>
            </a:r>
            <a:r>
              <a:rPr lang="en-US" altLang="zh-TW" sz="800" dirty="0">
                <a:solidFill>
                  <a:srgbClr val="000000"/>
                </a:solidFill>
              </a:rPr>
              <a:t>, "EMOTIC: Emotions in Context Dataset,” </a:t>
            </a:r>
            <a:r>
              <a:rPr lang="en-US" altLang="zh-TW" sz="800" i="1" dirty="0">
                <a:solidFill>
                  <a:srgbClr val="000000"/>
                </a:solidFill>
              </a:rPr>
              <a:t>2017 IEEE Conference on Computer Vision and Pattern Recognition Workshops (CVPRW)</a:t>
            </a:r>
            <a:r>
              <a:rPr lang="en-US" altLang="zh-TW" sz="800" dirty="0">
                <a:solidFill>
                  <a:srgbClr val="000000"/>
                </a:solidFill>
              </a:rPr>
              <a:t>, Honolulu, HI, 2017, pp. 2309-2317.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srgbClr val="000000"/>
                </a:solidFill>
              </a:rPr>
              <a:t>[12] P. P. </a:t>
            </a:r>
            <a:r>
              <a:rPr lang="en-US" altLang="zh-TW" sz="800" dirty="0" err="1">
                <a:solidFill>
                  <a:srgbClr val="000000"/>
                </a:solidFill>
              </a:rPr>
              <a:t>Filntisis</a:t>
            </a:r>
            <a:r>
              <a:rPr lang="en-US" altLang="zh-TW" sz="800" dirty="0">
                <a:solidFill>
                  <a:srgbClr val="000000"/>
                </a:solidFill>
              </a:rPr>
              <a:t>, N. </a:t>
            </a:r>
            <a:r>
              <a:rPr lang="en-US" altLang="zh-TW" sz="800" dirty="0" err="1">
                <a:solidFill>
                  <a:srgbClr val="000000"/>
                </a:solidFill>
              </a:rPr>
              <a:t>Efthymiou</a:t>
            </a:r>
            <a:r>
              <a:rPr lang="en-US" altLang="zh-TW" sz="800" dirty="0">
                <a:solidFill>
                  <a:srgbClr val="000000"/>
                </a:solidFill>
              </a:rPr>
              <a:t>, P. </a:t>
            </a:r>
            <a:r>
              <a:rPr lang="en-US" altLang="zh-TW" sz="800" dirty="0" err="1">
                <a:solidFill>
                  <a:srgbClr val="000000"/>
                </a:solidFill>
              </a:rPr>
              <a:t>Koutras</a:t>
            </a:r>
            <a:r>
              <a:rPr lang="en-US" altLang="zh-TW" sz="800" dirty="0">
                <a:solidFill>
                  <a:srgbClr val="000000"/>
                </a:solidFill>
              </a:rPr>
              <a:t>, G. Potamianos and P. Maragos, “Fusing Body Posture With Facial Expressions for Joint Recognition of Affect in Child–Robot Interaction,” in </a:t>
            </a:r>
            <a:r>
              <a:rPr lang="en-US" altLang="zh-TW" sz="800" i="1" dirty="0">
                <a:solidFill>
                  <a:srgbClr val="000000"/>
                </a:solidFill>
              </a:rPr>
              <a:t>IEEE Robotics and Automation Letters</a:t>
            </a:r>
            <a:r>
              <a:rPr lang="en-US" altLang="zh-TW" sz="800" dirty="0">
                <a:solidFill>
                  <a:srgbClr val="000000"/>
                </a:solidFill>
              </a:rPr>
              <a:t>, vol. 4, no. 4, pp. 4011-4018, Oct. 2019.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srgbClr val="000000"/>
                </a:solidFill>
              </a:rPr>
              <a:t>[13] T. Mittal, P. </a:t>
            </a:r>
            <a:r>
              <a:rPr lang="en-US" altLang="zh-TW" sz="800" dirty="0" err="1">
                <a:solidFill>
                  <a:srgbClr val="000000"/>
                </a:solidFill>
              </a:rPr>
              <a:t>Guhan</a:t>
            </a:r>
            <a:r>
              <a:rPr lang="en-US" altLang="zh-TW" sz="800" dirty="0">
                <a:solidFill>
                  <a:srgbClr val="000000"/>
                </a:solidFill>
              </a:rPr>
              <a:t>, U. Bhattacharya, R. Chandra, A. </a:t>
            </a:r>
            <a:r>
              <a:rPr lang="en-US" altLang="zh-TW" sz="800" dirty="0" err="1">
                <a:solidFill>
                  <a:srgbClr val="000000"/>
                </a:solidFill>
              </a:rPr>
              <a:t>Bera</a:t>
            </a:r>
            <a:r>
              <a:rPr lang="en-US" altLang="zh-TW" sz="800" dirty="0">
                <a:solidFill>
                  <a:srgbClr val="000000"/>
                </a:solidFill>
              </a:rPr>
              <a:t> and D. </a:t>
            </a:r>
            <a:r>
              <a:rPr lang="en-US" altLang="zh-TW" sz="800" dirty="0" err="1">
                <a:solidFill>
                  <a:srgbClr val="000000"/>
                </a:solidFill>
              </a:rPr>
              <a:t>Manocha</a:t>
            </a:r>
            <a:r>
              <a:rPr lang="en-US" altLang="zh-TW" sz="800" dirty="0">
                <a:solidFill>
                  <a:srgbClr val="000000"/>
                </a:solidFill>
              </a:rPr>
              <a:t>, "</a:t>
            </a:r>
            <a:r>
              <a:rPr lang="en-US" altLang="zh-TW" sz="800" dirty="0" err="1">
                <a:solidFill>
                  <a:srgbClr val="000000"/>
                </a:solidFill>
              </a:rPr>
              <a:t>EmotiCon</a:t>
            </a:r>
            <a:r>
              <a:rPr lang="en-US" altLang="zh-TW" sz="800" dirty="0">
                <a:solidFill>
                  <a:srgbClr val="000000"/>
                </a:solidFill>
              </a:rPr>
              <a:t>: Context-Aware Multimodal Emotion Recognition Using Frege’s Principle," </a:t>
            </a:r>
            <a:r>
              <a:rPr lang="en-US" altLang="zh-TW" sz="800" i="1" dirty="0">
                <a:solidFill>
                  <a:srgbClr val="000000"/>
                </a:solidFill>
              </a:rPr>
              <a:t>2020 IEEE/CVF Conference on Computer Vision and Pattern Recognition (CVPR), </a:t>
            </a:r>
            <a:r>
              <a:rPr lang="en-US" altLang="zh-TW" sz="800" dirty="0">
                <a:solidFill>
                  <a:srgbClr val="000000"/>
                </a:solidFill>
              </a:rPr>
              <a:t>Seattle, WA, USA, 2020, pp. 14222-14231.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srgbClr val="000000"/>
                </a:solidFill>
              </a:rPr>
              <a:t>[14] J. Lee, S. Kim, S. Kim, J. Park and K. Sohn, </a:t>
            </a:r>
            <a:r>
              <a:rPr lang="en-US" altLang="zh-TW" sz="800" dirty="0"/>
              <a:t>"Context-Aware Emotion Recognition Networks," </a:t>
            </a:r>
            <a:r>
              <a:rPr lang="en-US" altLang="zh-TW" sz="800" i="1" dirty="0"/>
              <a:t>2019 IEEE/CVF International Conference on Computer Vision (ICCV)</a:t>
            </a:r>
            <a:r>
              <a:rPr lang="en-US" altLang="zh-TW" sz="800" dirty="0"/>
              <a:t>, Seoul, Korea (South), 2019, pp. 10142-10151.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10</a:t>
            </a:fld>
            <a:endParaRPr lang="en-US" altLang="ja-JP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E3A47A7-A98E-534F-9780-79AD441D2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84784"/>
            <a:ext cx="8425184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Emotion Recognition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586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</a:t>
            </a:r>
            <a:r>
              <a:rPr lang="en-US" altLang="zh-CN" sz="3600" dirty="0"/>
              <a:t>Related Works (2 / 2)</a:t>
            </a:r>
            <a:endParaRPr lang="zh-CN" altLang="en-US" sz="36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419329"/>
              </p:ext>
            </p:extLst>
          </p:nvPr>
        </p:nvGraphicFramePr>
        <p:xfrm>
          <a:off x="369827" y="1892682"/>
          <a:ext cx="8404347" cy="3633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123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1903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b="0" i="0" dirty="0">
                          <a:solidFill>
                            <a:schemeClr val="bg1"/>
                          </a:solidFill>
                          <a:latin typeface="Times" pitchFamily="2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200" b="0" kern="1200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kern="1200" baseline="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  <a:ea typeface="Times" charset="0"/>
                          <a:cs typeface="Times" charset="0"/>
                        </a:rPr>
                        <a:t>Publication</a:t>
                      </a:r>
                      <a:endParaRPr lang="zh-TW" altLang="en-US" sz="1200" b="0" kern="1200" baseline="0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baseline="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200" b="0" kern="1200" baseline="0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baseline="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200" b="0" kern="1200" baseline="0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solidFill>
                            <a:schemeClr val="bg1"/>
                          </a:solidFill>
                          <a:latin typeface="Times" pitchFamily="2" charset="0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200" b="0" i="0" dirty="0">
                        <a:solidFill>
                          <a:schemeClr val="bg1"/>
                        </a:solidFill>
                        <a:latin typeface="Times" pitchFamily="2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solidFill>
                            <a:schemeClr val="bg1"/>
                          </a:solidFill>
                          <a:latin typeface="Times" pitchFamily="2" charset="0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0" i="0" dirty="0">
                          <a:solidFill>
                            <a:schemeClr val="bg1"/>
                          </a:solidFill>
                          <a:latin typeface="Times" pitchFamily="2" charset="0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dirty="0" err="1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InaoeBuap</a:t>
                      </a:r>
                      <a:r>
                        <a:rPr lang="en-US" altLang="zh-TW" sz="1200" kern="120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 [15]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AVEC’ 14</a:t>
                      </a:r>
                      <a:endParaRPr lang="en-US" sz="12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itchFamily="2" charset="0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 pitchFamily="2" charset="0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itchFamily="2" charset="0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 pitchFamily="2" charset="0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kern="120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Brunel 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 [16]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AVEC’ 14</a:t>
                      </a:r>
                      <a:endParaRPr lang="en-US" altLang="zh-TW" sz="12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" pitchFamily="2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1200" dirty="0"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itchFamily="2" charset="0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 pitchFamily="2" charset="0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 pitchFamily="2" charset="0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406131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BU-CMPE</a:t>
                      </a:r>
                      <a:r>
                        <a:rPr lang="en-US" altLang="zh-TW" sz="1200" kern="120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 [17]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AVEC’ 14</a:t>
                      </a:r>
                      <a:endParaRPr lang="en-US" altLang="zh-TW" sz="12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" pitchFamily="2" charset="0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200" dirty="0"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itchFamily="2" charset="0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 pitchFamily="2" charset="0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DCNN [18]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TAC’ 18</a:t>
                      </a:r>
                      <a:endParaRPr lang="en-US" altLang="zh-TW" sz="12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Times" pitchFamily="2" charset="0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pitchFamily="2" charset="0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" pitchFamily="2" charset="0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52892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RNN-C3D [19] 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Times" pitchFamily="2" charset="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</a:rPr>
                        <a:t>TAC’ 18</a:t>
                      </a:r>
                      <a:endParaRPr lang="en-US" altLang="zh-TW" sz="1200" dirty="0">
                        <a:effectLst/>
                        <a:latin typeface="Times" pitchFamily="2" charset="0"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" pitchFamily="2" charset="0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200" dirty="0"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" pitchFamily="2" charset="0"/>
                          <a:cs typeface="Times New Roman" panose="02020603050405020304" pitchFamily="18" charset="0"/>
                        </a:rPr>
                        <a:t>Face</a:t>
                      </a:r>
                      <a:endParaRPr lang="zh-TW" altLang="en-US" sz="1200" dirty="0"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076048"/>
                  </a:ext>
                </a:extLst>
              </a:tr>
              <a:tr h="519031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Times" pitchFamily="2" charset="0"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" pitchFamily="2" charset="0"/>
                        </a:rPr>
                        <a:t>--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" pitchFamily="2" charset="0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200" dirty="0">
                        <a:latin typeface="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>
                          <a:latin typeface="Times" pitchFamily="2" charset="0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Times" pitchFamily="2" charset="0"/>
                          <a:ea typeface="+mn-ea"/>
                          <a:cs typeface="Times New Roman" panose="02020603050405020304" pitchFamily="18" charset="0"/>
                        </a:rPr>
                        <a:t>True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Times" pitchFamily="2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179512" y="5661248"/>
            <a:ext cx="83002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/>
              <a:t>[15] H. Espinosa, H. Escalante, L. Pineda, M. Montes-y-Gómez, D. Pinto, and V. Reyes-Meza, "Fusing Affective Dimensions and Audio-Visual Features from Segmented Video for Depression Recognition: INAOE-BUAP's Participation at AVEC'14 Challenge," in </a:t>
            </a:r>
            <a:r>
              <a:rPr lang="en-US" altLang="zh-TW" sz="800" i="1" dirty="0"/>
              <a:t>AVEC '14</a:t>
            </a:r>
            <a:r>
              <a:rPr lang="en-US" altLang="zh-TW" sz="800" dirty="0"/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/>
              <a:t>[16] A. Jan, H. Meng, Y. F. A. </a:t>
            </a:r>
            <a:r>
              <a:rPr lang="en-US" altLang="zh-TW" sz="800" dirty="0" err="1"/>
              <a:t>Gaus</a:t>
            </a:r>
            <a:r>
              <a:rPr lang="en-US" altLang="zh-TW" sz="800" dirty="0"/>
              <a:t>, F. Zhang, and S. </a:t>
            </a:r>
            <a:r>
              <a:rPr lang="en-US" altLang="zh-TW" sz="800" dirty="0" err="1"/>
              <a:t>Turabzadeh</a:t>
            </a:r>
            <a:r>
              <a:rPr lang="en-US" altLang="zh-TW" sz="800" dirty="0"/>
              <a:t>, "Automatic Depression Scale Prediction using Facial Expression Dynamics and Regression," in </a:t>
            </a:r>
            <a:r>
              <a:rPr lang="en-US" altLang="zh-TW" sz="800" i="1" dirty="0"/>
              <a:t>AVEC '14</a:t>
            </a:r>
            <a:r>
              <a:rPr lang="en-US" altLang="zh-TW" sz="800" dirty="0"/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/>
              <a:t>[17] H. Kaya, F. </a:t>
            </a:r>
            <a:r>
              <a:rPr lang="en-US" altLang="zh-TW" sz="800" dirty="0" err="1"/>
              <a:t>Çilli</a:t>
            </a:r>
            <a:r>
              <a:rPr lang="en-US" altLang="zh-TW" sz="800" dirty="0"/>
              <a:t>, and A. A. Salah, "Ensemble CCA for Continuous Emotion Prediction," in </a:t>
            </a:r>
            <a:r>
              <a:rPr lang="en-US" altLang="zh-TW" sz="800" i="1" dirty="0"/>
              <a:t>AVEC '14</a:t>
            </a:r>
            <a:r>
              <a:rPr lang="en-US" altLang="zh-TW" sz="800" dirty="0"/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/>
              <a:t>[18] Y. Zhu, Y. Shang, Z. Shao, and G. Guo, "Automated Depression Diagnosis Based on Deep Networks to Encode Facial Appearance and Dynamics," </a:t>
            </a:r>
            <a:r>
              <a:rPr lang="en-US" altLang="zh-TW" sz="800" i="1" dirty="0"/>
              <a:t>IEEE Transactions on Affective Computing</a:t>
            </a:r>
            <a:r>
              <a:rPr lang="en-US" altLang="zh-TW" sz="800" dirty="0"/>
              <a:t>, vol. 9, pp. 578-584,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/>
              <a:t>[19] M. A. </a:t>
            </a:r>
            <a:r>
              <a:rPr lang="en-US" altLang="zh-TW" sz="800" dirty="0" err="1"/>
              <a:t>Jazaery</a:t>
            </a:r>
            <a:r>
              <a:rPr lang="en-US" altLang="zh-TW" sz="800" dirty="0"/>
              <a:t> and G. Guo, "Video-Based Depression Level Analysis by Encoding Deep Spatiotemporal Features," </a:t>
            </a:r>
            <a:r>
              <a:rPr lang="en-US" altLang="zh-TW" sz="800" i="1" dirty="0"/>
              <a:t>IEEE Transactions on Affective Computing</a:t>
            </a:r>
            <a:r>
              <a:rPr lang="en-US" altLang="zh-TW" sz="800" dirty="0"/>
              <a:t>, pp. 1-1, 2018.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E3A47A7-A98E-534F-9780-79AD441D2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84784"/>
            <a:ext cx="8425184" cy="259228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67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Challenges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Handle the wrong face detected by the face detector.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Emotion recognition and depression estimation suffer from</a:t>
            </a:r>
          </a:p>
          <a:p>
            <a:pPr marL="742950" lvl="2" indent="-3429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Illumination</a:t>
            </a:r>
          </a:p>
          <a:p>
            <a:pPr marL="742950" lvl="2" indent="-3429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Noise</a:t>
            </a:r>
          </a:p>
          <a:p>
            <a:pPr marL="742950" lvl="2" indent="-3429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Indistinguishable and ambiguous emotion signals</a:t>
            </a:r>
          </a:p>
          <a:p>
            <a:pPr marL="342900" lvl="1" indent="-342900" algn="just"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Transfer the prior knowledge</a:t>
            </a:r>
          </a:p>
          <a:p>
            <a:pPr marL="742950" lvl="2" indent="-342900" algn="just"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CN" dirty="0">
                <a:latin typeface="Times" pitchFamily="2" charset="0"/>
                <a:cs typeface="Times New Roman" panose="02020603050405020304" pitchFamily="18" charset="0"/>
              </a:rPr>
              <a:t>Pre-training may lead to longer training procedure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F0C4FA-AEAD-334F-B8D3-FFAAC25FC468}"/>
              </a:ext>
            </a:extLst>
          </p:cNvPr>
          <p:cNvGrpSpPr/>
          <p:nvPr/>
        </p:nvGrpSpPr>
        <p:grpSpPr>
          <a:xfrm>
            <a:off x="955258" y="4850771"/>
            <a:ext cx="3371832" cy="1541961"/>
            <a:chOff x="3183934" y="4097407"/>
            <a:chExt cx="4124220" cy="1886034"/>
          </a:xfrm>
        </p:grpSpPr>
        <p:pic>
          <p:nvPicPr>
            <p:cNvPr id="10" name="Picture 18" descr="https://scontent-hkg3-1.xx.fbcdn.net/v/t1.15752-0/s261x260/35241509_597011990683090_8558277663666470912_n.jpg?_nc_cat=0&amp;oh=4fafe93b1bc415ae22979a2c49e3a6b3&amp;oe=5BBB52C9">
              <a:extLst>
                <a:ext uri="{FF2B5EF4-FFF2-40B4-BE49-F238E27FC236}">
                  <a16:creationId xmlns:a16="http://schemas.microsoft.com/office/drawing/2014/main" id="{338D3ED1-77B0-064E-9B82-D80B6F9FD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836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https://scontent-hkg3-1.xx.fbcdn.net/v/t1.15752-0/s261x260/34962198_597011980683091_2134203338537828352_n.jpg?_nc_cat=0&amp;oh=cbe751a343d0211f69d1a5f78040ae61&amp;oe=5BB66886">
              <a:extLst>
                <a:ext uri="{FF2B5EF4-FFF2-40B4-BE49-F238E27FC236}">
                  <a16:creationId xmlns:a16="http://schemas.microsoft.com/office/drawing/2014/main" id="{F01EB754-E8A1-F547-868D-9C9519EB8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91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F2750E-EE1C-614D-A27F-50FC2822F1FF}"/>
                </a:ext>
              </a:extLst>
            </p:cNvPr>
            <p:cNvSpPr txBox="1"/>
            <p:nvPr/>
          </p:nvSpPr>
          <p:spPr>
            <a:xfrm>
              <a:off x="3183934" y="4097407"/>
              <a:ext cx="2023830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0785F9D-41CF-4B4B-9237-DE7B8C1A66E8}"/>
                </a:ext>
              </a:extLst>
            </p:cNvPr>
            <p:cNvSpPr txBox="1"/>
            <p:nvPr/>
          </p:nvSpPr>
          <p:spPr>
            <a:xfrm>
              <a:off x="5393290" y="4108634"/>
              <a:ext cx="1849407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67E2C6B-BB26-F34F-AAA4-99D5C8BAB5CC}"/>
              </a:ext>
            </a:extLst>
          </p:cNvPr>
          <p:cNvSpPr/>
          <p:nvPr/>
        </p:nvSpPr>
        <p:spPr>
          <a:xfrm>
            <a:off x="2437330" y="6382921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[20]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CEBA60-99BD-F047-B6FF-304974623A31}"/>
              </a:ext>
            </a:extLst>
          </p:cNvPr>
          <p:cNvSpPr/>
          <p:nvPr/>
        </p:nvSpPr>
        <p:spPr>
          <a:xfrm>
            <a:off x="395288" y="6642556"/>
            <a:ext cx="8686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Zhao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"Dynamic texture recognition using local binary patterns with an application to facial expressions,"  in Proceedings of </a:t>
            </a:r>
            <a:r>
              <a:rPr lang="en-US" altLang="zh-CN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Pattern Analysis and Machine Intelligence, </a:t>
            </a:r>
            <a:r>
              <a:rPr lang="en-US" altLang="zh-C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2007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FCD7129-F7AD-E14B-A246-D519BFA4A5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5" t="14999" r="35373" b="67531"/>
          <a:stretch/>
        </p:blipFill>
        <p:spPr>
          <a:xfrm>
            <a:off x="4833590" y="5180208"/>
            <a:ext cx="1089162" cy="11771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E76DB03-66AC-8E43-AC63-D7CCB7015A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47567" r="35499" b="34963"/>
          <a:stretch/>
        </p:blipFill>
        <p:spPr>
          <a:xfrm>
            <a:off x="6030422" y="5182752"/>
            <a:ext cx="1089162" cy="117716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5C2F2B4-E764-9440-88A3-ACCDD84994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81445" r="35626" b="1085"/>
          <a:stretch/>
        </p:blipFill>
        <p:spPr>
          <a:xfrm>
            <a:off x="7227254" y="5174093"/>
            <a:ext cx="1089162" cy="11771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70F302C-3233-034E-917D-738D2AF63442}"/>
              </a:ext>
            </a:extLst>
          </p:cNvPr>
          <p:cNvSpPr txBox="1"/>
          <p:nvPr/>
        </p:nvSpPr>
        <p:spPr>
          <a:xfrm>
            <a:off x="5790974" y="4850422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Ambiguous signals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BD24BD-509A-CD4C-AADA-A864BD047672}"/>
              </a:ext>
            </a:extLst>
          </p:cNvPr>
          <p:cNvSpPr/>
          <p:nvPr/>
        </p:nvSpPr>
        <p:spPr>
          <a:xfrm>
            <a:off x="6362445" y="6372199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[14]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50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79352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Framework Overview 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183968" y="879103"/>
            <a:ext cx="3960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CMGCN: Cross-Modality Graph Convolutional Networks</a:t>
            </a:r>
          </a:p>
          <a:p>
            <a:r>
              <a:rPr lang="en-US" altLang="zh-TW" sz="1200" dirty="0"/>
              <a:t>EMA: Exponential Moving Average</a:t>
            </a:r>
          </a:p>
        </p:txBody>
      </p:sp>
      <p:sp>
        <p:nvSpPr>
          <p:cNvPr id="116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multi-task learning framework consists of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(CMGCN)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</a:t>
            </a:r>
          </a:p>
          <a:p>
            <a:pPr lvl="2" algn="just">
              <a:lnSpc>
                <a:spcPct val="150000"/>
              </a:lnSpc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</a:t>
            </a:r>
          </a:p>
          <a:p>
            <a:pPr lvl="2" algn="just">
              <a:lnSpc>
                <a:spcPct val="150000"/>
              </a:lnSpc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Passer</a:t>
            </a: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>
          <a:xfrm>
            <a:off x="206152" y="6337126"/>
            <a:ext cx="2133600" cy="476250"/>
          </a:xfrm>
        </p:spPr>
        <p:txBody>
          <a:bodyPr/>
          <a:lstStyle/>
          <a:p>
            <a:pPr algn="l"/>
            <a:fld id="{04B87D38-FF30-48B5-BD9E-18E10469B43B}" type="slidenum">
              <a:rPr lang="en-US" altLang="ja-JP" smtClean="0"/>
              <a:pPr algn="l"/>
              <a:t>14</a:t>
            </a:fld>
            <a:endParaRPr lang="en-US" altLang="ja-JP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212976"/>
            <a:ext cx="5784447" cy="35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6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7598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Framework Overview 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183968" y="879103"/>
            <a:ext cx="3960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CMGCN: Cross-Modality Graph Convolutional Networks</a:t>
            </a:r>
          </a:p>
          <a:p>
            <a:r>
              <a:rPr lang="en-US" altLang="zh-TW" sz="1200" dirty="0"/>
              <a:t>EMA: Exponential Moving Average</a:t>
            </a: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>
          <a:xfrm>
            <a:off x="206152" y="6337126"/>
            <a:ext cx="2133600" cy="476250"/>
          </a:xfrm>
        </p:spPr>
        <p:txBody>
          <a:bodyPr/>
          <a:lstStyle/>
          <a:p>
            <a:pPr algn="l"/>
            <a:fld id="{04B87D38-FF30-48B5-BD9E-18E10469B43B}" type="slidenum">
              <a:rPr lang="en-US" altLang="ja-JP" smtClean="0"/>
              <a:pPr algn="l"/>
              <a:t>16</a:t>
            </a:fld>
            <a:endParaRPr lang="en-US" altLang="ja-JP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8" y="1611771"/>
            <a:ext cx="8448743" cy="52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200" dirty="0"/>
              <a:t>CMGCN – Introduction (1 / 2) 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the visual features from the face and context</a:t>
            </a:r>
          </a:p>
          <a:p>
            <a:pPr lvl="1"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representation aggregates the wrong weights and involves much irrelevant information.</a:t>
            </a:r>
          </a:p>
          <a:p>
            <a:pPr lvl="1"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joint representation explores the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different modalities to overcome the above problems.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C17559-6E00-420D-86DD-3D777D96ECE5}"/>
              </a:ext>
            </a:extLst>
          </p:cNvPr>
          <p:cNvSpPr/>
          <p:nvPr/>
        </p:nvSpPr>
        <p:spPr>
          <a:xfrm>
            <a:off x="6949168" y="1031063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GAP: Global Average Pooling</a:t>
            </a: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52FCEEE6-EFCA-BC4E-B428-657393BBB700}"/>
              </a:ext>
            </a:extLst>
          </p:cNvPr>
          <p:cNvSpPr txBox="1"/>
          <p:nvPr/>
        </p:nvSpPr>
        <p:spPr>
          <a:xfrm>
            <a:off x="922539" y="6577607"/>
            <a:ext cx="289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Previous: Separate representation</a:t>
            </a:r>
            <a:endParaRPr kumimoji="1" lang="zh-TW" altLang="en-US" sz="1400" dirty="0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44B4E22C-480E-C740-BC50-F3CB93DEB9F6}"/>
              </a:ext>
            </a:extLst>
          </p:cNvPr>
          <p:cNvSpPr txBox="1"/>
          <p:nvPr/>
        </p:nvSpPr>
        <p:spPr>
          <a:xfrm>
            <a:off x="5306559" y="6577302"/>
            <a:ext cx="269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Ours: J</a:t>
            </a:r>
            <a:r>
              <a:rPr kumimoji="1" lang="en-US" altLang="zh-TW" sz="1400" dirty="0"/>
              <a:t>oint representation</a:t>
            </a:r>
            <a:endParaRPr kumimoji="1" lang="zh-TW" altLang="en-US" sz="1400" dirty="0"/>
          </a:p>
        </p:txBody>
      </p:sp>
      <p:sp>
        <p:nvSpPr>
          <p:cNvPr id="64" name="投影片編號版面配置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17</a:t>
            </a:fld>
            <a:endParaRPr lang="en-US" altLang="ja-JP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9B1BC47-47EE-AE46-A481-E9F7FE15C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68" y="3601995"/>
            <a:ext cx="3506612" cy="297530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75BAFD0-10D3-A14E-B21A-789EEA082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66" y="3746876"/>
            <a:ext cx="4420418" cy="28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51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200" dirty="0"/>
              <a:t>CMGCN – Introduction (2 / 2) 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will include many irrelevant pixels</a:t>
            </a:r>
          </a:p>
          <a:p>
            <a:pPr lvl="1"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all pixels of the given feature maps.</a:t>
            </a:r>
          </a:p>
          <a:p>
            <a:pPr lvl="1"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to adjust all related weights.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C17559-6E00-420D-86DD-3D777D96ECE5}"/>
              </a:ext>
            </a:extLst>
          </p:cNvPr>
          <p:cNvSpPr/>
          <p:nvPr/>
        </p:nvSpPr>
        <p:spPr>
          <a:xfrm>
            <a:off x="6949168" y="1426851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GAP: Global Average Pooling</a:t>
            </a:r>
          </a:p>
        </p:txBody>
      </p:sp>
      <p:sp>
        <p:nvSpPr>
          <p:cNvPr id="64" name="投影片編號版面配置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18</a:t>
            </a:fld>
            <a:endParaRPr lang="en-US" altLang="ja-JP" dirty="0"/>
          </a:p>
        </p:txBody>
      </p:sp>
      <p:pic>
        <p:nvPicPr>
          <p:cNvPr id="10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DB3FF9AC-5AB0-C541-9BA5-3CE7726FF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596703" y="3318873"/>
            <a:ext cx="3413937" cy="24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58D2D800-FB13-AC47-A0D2-6EAE44C80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70293"/>
              </p:ext>
            </p:extLst>
          </p:nvPr>
        </p:nvGraphicFramePr>
        <p:xfrm>
          <a:off x="611560" y="3323635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2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911" t="1878" r="83020" b="75572"/>
          <a:stretch/>
        </p:blipFill>
        <p:spPr>
          <a:xfrm>
            <a:off x="5430856" y="3329707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4F6FEEB0-E41E-8E49-90B3-AEFC16191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242214"/>
              </p:ext>
            </p:extLst>
          </p:nvPr>
        </p:nvGraphicFramePr>
        <p:xfrm>
          <a:off x="5399724" y="3328397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4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426A0586-78EB-E44E-AA5A-74EA6276D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4311338" y="4774851"/>
            <a:ext cx="782903" cy="10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194" t="5985" r="88394" b="87081"/>
          <a:stretch/>
        </p:blipFill>
        <p:spPr>
          <a:xfrm>
            <a:off x="4303519" y="3318873"/>
            <a:ext cx="798542" cy="839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接點: 弧形 1023">
            <a:extLst>
              <a:ext uri="{FF2B5EF4-FFF2-40B4-BE49-F238E27FC236}">
                <a16:creationId xmlns:a16="http://schemas.microsoft.com/office/drawing/2014/main" id="{84EBD092-CDD0-944A-BD37-E6617BC646EC}"/>
              </a:ext>
            </a:extLst>
          </p:cNvPr>
          <p:cNvCxnSpPr>
            <a:cxnSpLocks/>
            <a:stCxn id="15" idx="0"/>
            <a:endCxn id="13" idx="0"/>
          </p:cNvCxnSpPr>
          <p:nvPr/>
        </p:nvCxnSpPr>
        <p:spPr>
          <a:xfrm rot="16200000" flipH="1">
            <a:off x="5896995" y="2124668"/>
            <a:ext cx="9524" cy="2397934"/>
          </a:xfrm>
          <a:prstGeom prst="curvedConnector3">
            <a:avLst>
              <a:gd name="adj1" fmla="val -2400252"/>
            </a:avLst>
          </a:prstGeom>
          <a:ln w="19050">
            <a:solidFill>
              <a:srgbClr val="0093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弧形 1023">
            <a:extLst>
              <a:ext uri="{FF2B5EF4-FFF2-40B4-BE49-F238E27FC236}">
                <a16:creationId xmlns:a16="http://schemas.microsoft.com/office/drawing/2014/main" id="{FDA35632-95C2-F84F-99ED-706623BFCD8B}"/>
              </a:ext>
            </a:extLst>
          </p:cNvPr>
          <p:cNvCxnSpPr>
            <a:cxnSpLocks/>
            <a:stCxn id="14" idx="2"/>
            <a:endCxn id="11" idx="2"/>
          </p:cNvCxnSpPr>
          <p:nvPr/>
        </p:nvCxnSpPr>
        <p:spPr>
          <a:xfrm rot="5400000" flipH="1">
            <a:off x="3493772" y="4572423"/>
            <a:ext cx="27806" cy="2390230"/>
          </a:xfrm>
          <a:prstGeom prst="curvedConnector3">
            <a:avLst>
              <a:gd name="adj1" fmla="val -822125"/>
            </a:avLst>
          </a:prstGeom>
          <a:ln w="19050">
            <a:solidFill>
              <a:srgbClr val="0093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001E1F-ECA2-B647-842A-5F5667A86922}"/>
              </a:ext>
            </a:extLst>
          </p:cNvPr>
          <p:cNvSpPr txBox="1"/>
          <p:nvPr/>
        </p:nvSpPr>
        <p:spPr>
          <a:xfrm>
            <a:off x="1556476" y="593998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0708FD7-D941-9D4D-97AE-2F42A58A218D}"/>
              </a:ext>
            </a:extLst>
          </p:cNvPr>
          <p:cNvSpPr txBox="1"/>
          <p:nvPr/>
        </p:nvSpPr>
        <p:spPr>
          <a:xfrm>
            <a:off x="6344640" y="593998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833370D-4B30-1D4F-9758-49B947210423}"/>
              </a:ext>
            </a:extLst>
          </p:cNvPr>
          <p:cNvSpPr txBox="1"/>
          <p:nvPr/>
        </p:nvSpPr>
        <p:spPr>
          <a:xfrm>
            <a:off x="3947638" y="428204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0E8AF0-4927-2146-9669-83783A9612C8}"/>
              </a:ext>
            </a:extLst>
          </p:cNvPr>
          <p:cNvSpPr/>
          <p:nvPr/>
        </p:nvSpPr>
        <p:spPr>
          <a:xfrm>
            <a:off x="539552" y="3239673"/>
            <a:ext cx="3528812" cy="26050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E5D23C-4127-C348-AF8E-8E58959AF491}"/>
              </a:ext>
            </a:extLst>
          </p:cNvPr>
          <p:cNvSpPr/>
          <p:nvPr/>
        </p:nvSpPr>
        <p:spPr>
          <a:xfrm>
            <a:off x="4211960" y="4725144"/>
            <a:ext cx="964956" cy="11195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90A1E8-93A6-7D4A-835C-5F393F4AEEEF}"/>
              </a:ext>
            </a:extLst>
          </p:cNvPr>
          <p:cNvSpPr txBox="1"/>
          <p:nvPr/>
        </p:nvSpPr>
        <p:spPr>
          <a:xfrm>
            <a:off x="539552" y="287034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Average all pixels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69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600" dirty="0"/>
              <a:t>CMGCN – Approach (1 / 5) 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CMGCN</a:t>
            </a:r>
          </a:p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 cross-modality affinity graph</a:t>
            </a:r>
          </a:p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Impose sampling scheme</a:t>
            </a:r>
          </a:p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visual features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C17559-6E00-420D-86DD-3D777D96ECE5}"/>
              </a:ext>
            </a:extLst>
          </p:cNvPr>
          <p:cNvSpPr/>
          <p:nvPr/>
        </p:nvSpPr>
        <p:spPr>
          <a:xfrm>
            <a:off x="6193592" y="5806981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GAP: Global Average Pooling</a:t>
            </a:r>
          </a:p>
        </p:txBody>
      </p:sp>
      <p:sp>
        <p:nvSpPr>
          <p:cNvPr id="64" name="投影片編號版面配置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19</a:t>
            </a:fld>
            <a:endParaRPr lang="en-US" altLang="ja-JP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E4558A2-1A4D-5141-9E77-AAFC729DD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4" y="3473519"/>
            <a:ext cx="7254552" cy="33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5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832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600" dirty="0"/>
              <a:t>CMGCN – Approach (2 / 5) 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 cross-modality affinity graph to model the relations between different modalities</a:t>
            </a:r>
          </a:p>
          <a:p>
            <a:pPr lvl="1" algn="just">
              <a:spcBef>
                <a:spcPts val="1200"/>
              </a:spcBef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Node: each pixel</a:t>
            </a:r>
          </a:p>
          <a:p>
            <a:pPr lvl="1" algn="just">
              <a:spcBef>
                <a:spcPts val="1200"/>
              </a:spcBef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Edge: the similarity between each pair of </a:t>
            </a:r>
            <a:r>
              <a:rPr lang="en-US" altLang="zh-TW" sz="2000" dirty="0"/>
              <a:t>vertices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/>
              <p:nvPr/>
            </p:nvSpPr>
            <p:spPr>
              <a:xfrm>
                <a:off x="7705721" y="2592785"/>
                <a:ext cx="1438279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200" dirty="0"/>
                  <a:t>: height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200" dirty="0"/>
                  <a:t>: width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1200" dirty="0"/>
                  <a:t>: embedding size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721" y="2592785"/>
                <a:ext cx="1438279" cy="889154"/>
              </a:xfrm>
              <a:prstGeom prst="rect">
                <a:avLst/>
              </a:prstGeom>
              <a:blipFill>
                <a:blip r:embed="rId3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投影片編號版面配置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20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79FA6D-818B-864C-8569-55233949E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77" y="3476130"/>
            <a:ext cx="6873645" cy="30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86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(3 / 5)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marL="342900" lvl="1" indent="-342900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Impose sampling scheme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drop irrelevant information</a:t>
            </a:r>
          </a:p>
        </p:txBody>
      </p:sp>
      <p:graphicFrame>
        <p:nvGraphicFramePr>
          <p:cNvPr id="33" name="表格 33">
            <a:extLst>
              <a:ext uri="{FF2B5EF4-FFF2-40B4-BE49-F238E27FC236}">
                <a16:creationId xmlns:a16="http://schemas.microsoft.com/office/drawing/2014/main" id="{6FD57878-1FD3-6E4C-A7D8-8BCE9A30A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21400"/>
              </p:ext>
            </p:extLst>
          </p:nvPr>
        </p:nvGraphicFramePr>
        <p:xfrm>
          <a:off x="724483" y="3285248"/>
          <a:ext cx="2376000" cy="23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02694256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2513804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4628612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7424062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393935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6008081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85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05067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5093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6089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8366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7348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6FDA08DC-1A6C-5044-ABDA-DF721CB2084A}"/>
              </a:ext>
            </a:extLst>
          </p:cNvPr>
          <p:cNvSpPr txBox="1"/>
          <p:nvPr/>
        </p:nvSpPr>
        <p:spPr>
          <a:xfrm>
            <a:off x="724484" y="5661248"/>
            <a:ext cx="237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Affinity Graph</a:t>
            </a:r>
          </a:p>
          <a:p>
            <a:pPr algn="ctr"/>
            <a:r>
              <a:rPr lang="en-US" altLang="zh-TW" dirty="0"/>
              <a:t>(Dense)</a:t>
            </a:r>
            <a:endParaRPr kumimoji="1" lang="zh-TW" altLang="en-US" dirty="0"/>
          </a:p>
        </p:txBody>
      </p:sp>
      <p:graphicFrame>
        <p:nvGraphicFramePr>
          <p:cNvPr id="25" name="表格 33">
            <a:extLst>
              <a:ext uri="{FF2B5EF4-FFF2-40B4-BE49-F238E27FC236}">
                <a16:creationId xmlns:a16="http://schemas.microsoft.com/office/drawing/2014/main" id="{066E5BFF-A4C5-D542-BE26-88443931F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243617"/>
              </p:ext>
            </p:extLst>
          </p:nvPr>
        </p:nvGraphicFramePr>
        <p:xfrm>
          <a:off x="6053339" y="3285248"/>
          <a:ext cx="2376000" cy="23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02694256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2513804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4628612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7424062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393935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6008081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85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05067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5093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6089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8366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7348"/>
                  </a:ext>
                </a:extLst>
              </a:tr>
            </a:tbl>
          </a:graphicData>
        </a:graphic>
      </p:graphicFrame>
      <p:sp>
        <p:nvSpPr>
          <p:cNvPr id="26" name="文字方塊 25">
            <a:extLst>
              <a:ext uri="{FF2B5EF4-FFF2-40B4-BE49-F238E27FC236}">
                <a16:creationId xmlns:a16="http://schemas.microsoft.com/office/drawing/2014/main" id="{88B0C4E1-94C4-CB45-90BD-6F61B8D9EADE}"/>
              </a:ext>
            </a:extLst>
          </p:cNvPr>
          <p:cNvSpPr txBox="1"/>
          <p:nvPr/>
        </p:nvSpPr>
        <p:spPr>
          <a:xfrm>
            <a:off x="6053340" y="5661248"/>
            <a:ext cx="237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Affinity Graph</a:t>
            </a:r>
          </a:p>
          <a:p>
            <a:pPr algn="ctr"/>
            <a:r>
              <a:rPr lang="en-US" altLang="zh-TW" dirty="0"/>
              <a:t>(Sparse)</a:t>
            </a:r>
            <a:endParaRPr kumimoji="1"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21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A1C63A8-FE72-B84F-A315-67DF65D4B9C3}"/>
                  </a:ext>
                </a:extLst>
              </p:cNvPr>
              <p:cNvSpPr txBox="1"/>
              <p:nvPr/>
            </p:nvSpPr>
            <p:spPr>
              <a:xfrm>
                <a:off x="1048387" y="2860512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A1C63A8-FE72-B84F-A315-67DF65D4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387" y="2860512"/>
                <a:ext cx="1728192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5C74031-5F52-CF41-9E09-7FD2236EB357}"/>
                  </a:ext>
                </a:extLst>
              </p:cNvPr>
              <p:cNvSpPr txBox="1"/>
              <p:nvPr/>
            </p:nvSpPr>
            <p:spPr>
              <a:xfrm>
                <a:off x="6377243" y="2858324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5C74031-5F52-CF41-9E09-7FD2236EB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7243" y="2858324"/>
                <a:ext cx="1728192" cy="369332"/>
              </a:xfrm>
              <a:prstGeom prst="rect">
                <a:avLst/>
              </a:prstGeom>
              <a:blipFill>
                <a:blip r:embed="rId4"/>
                <a:stretch>
                  <a:fillRect t="-10345" b="-31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向右箭號 15">
            <a:extLst>
              <a:ext uri="{FF2B5EF4-FFF2-40B4-BE49-F238E27FC236}">
                <a16:creationId xmlns:a16="http://schemas.microsoft.com/office/drawing/2014/main" id="{D79A6C64-3107-6C49-9B2A-FBEBA7CFDEF1}"/>
              </a:ext>
            </a:extLst>
          </p:cNvPr>
          <p:cNvSpPr/>
          <p:nvPr/>
        </p:nvSpPr>
        <p:spPr>
          <a:xfrm>
            <a:off x="4108232" y="3574702"/>
            <a:ext cx="927536" cy="695923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F57ED0E-A673-CF43-A58D-278E98CB45FC}"/>
                  </a:ext>
                </a:extLst>
              </p:cNvPr>
              <p:cNvSpPr/>
              <p:nvPr/>
            </p:nvSpPr>
            <p:spPr>
              <a:xfrm>
                <a:off x="3242149" y="4270625"/>
                <a:ext cx="2659702" cy="12874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dirty="0"/>
                  <a:t> Bernoulli 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dirty="0"/>
                  <a:t> </a:t>
                </a:r>
                <a:r>
                  <a:rPr lang="en-US" altLang="zh-TW" i="1" dirty="0"/>
                  <a:t>K-</a:t>
                </a:r>
                <a:r>
                  <a:rPr lang="en-US" altLang="zh-TW" dirty="0"/>
                  <a:t>nearest neighbors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dirty="0"/>
                  <a:t>-ball</a:t>
                </a: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F57ED0E-A673-CF43-A58D-278E98CB45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149" y="4270625"/>
                <a:ext cx="2659702" cy="1287468"/>
              </a:xfrm>
              <a:prstGeom prst="rect">
                <a:avLst/>
              </a:prstGeom>
              <a:blipFill>
                <a:blip r:embed="rId5"/>
                <a:stretch>
                  <a:fillRect l="-1429" r="-1429" b="-68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071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raph Convolutional Networks | Thomas Kipf | University of Amsterdam">
            <a:extLst>
              <a:ext uri="{FF2B5EF4-FFF2-40B4-BE49-F238E27FC236}">
                <a16:creationId xmlns:a16="http://schemas.microsoft.com/office/drawing/2014/main" id="{372C2754-9A77-9046-AFDA-B6AF4946C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000423"/>
            <a:ext cx="3795133" cy="196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TW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TW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TW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TW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Fusion with a</a:t>
            </a:r>
            <a:r>
              <a:rPr lang="en-US" altLang="zh-TW" sz="2000" dirty="0">
                <a:latin typeface="Times" pitchFamily="2" charset="0"/>
              </a:rPr>
              <a:t> Bidirectional way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(4 / 5) </a:t>
            </a:r>
            <a:endParaRPr lang="zh-TW" altLang="en-US" sz="4000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22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/>
              <p:nvPr/>
            </p:nvSpPr>
            <p:spPr>
              <a:xfrm>
                <a:off x="1470451" y="2530221"/>
                <a:ext cx="1664943" cy="9642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</m:acc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zh-TW" altLang="zh-TW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𝑋𝑊</m:t>
                        </m:r>
                      </m:e>
                    </m:d>
                  </m:oMath>
                </a14:m>
                <a:r>
                  <a:rPr lang="zh-TW" altLang="zh-TW" dirty="0">
                    <a:effectLst/>
                  </a:rPr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451" y="2530221"/>
                <a:ext cx="1664943" cy="964238"/>
              </a:xfrm>
              <a:prstGeom prst="rect">
                <a:avLst/>
              </a:prstGeom>
              <a:blipFill>
                <a:blip r:embed="rId4"/>
                <a:stretch>
                  <a:fillRect l="-758" b="-25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D2C4BDBF-5C8A-6848-AFBB-5749C5F3F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853" y="4442483"/>
            <a:ext cx="4308294" cy="22730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/>
              <p:nvPr/>
            </p:nvSpPr>
            <p:spPr>
              <a:xfrm>
                <a:off x="3072364" y="2862275"/>
                <a:ext cx="1626727" cy="1021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sz="1200" dirty="0"/>
                  <a:t>: affinity graph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r>
                  <a:rPr lang="en-US" altLang="zh-TW" sz="1200" dirty="0"/>
                  <a:t>: normalized graph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1200" dirty="0"/>
                  <a:t>: degree matrix of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sz="1200" dirty="0"/>
              </a:p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1200" dirty="0"/>
                  <a:t>: features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1200" dirty="0"/>
                  <a:t>: embedding</a:t>
                </a: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364" y="2862275"/>
                <a:ext cx="1626727" cy="1021883"/>
              </a:xfrm>
              <a:prstGeom prst="rect">
                <a:avLst/>
              </a:prstGeom>
              <a:blipFill>
                <a:blip r:embed="rId6"/>
                <a:stretch>
                  <a:fillRect t="-1235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45720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548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(5 / 5)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Formulation: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 affinity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/>
              <p:nvPr/>
            </p:nvSpPr>
            <p:spPr>
              <a:xfrm>
                <a:off x="6948264" y="3155235"/>
                <a:ext cx="2086661" cy="911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fully-connected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context feature</a:t>
                </a: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155235"/>
                <a:ext cx="2086661" cy="911340"/>
              </a:xfrm>
              <a:prstGeom prst="rect">
                <a:avLst/>
              </a:prstGeom>
              <a:blipFill>
                <a:blip r:embed="rId3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/>
              <p:nvPr/>
            </p:nvSpPr>
            <p:spPr>
              <a:xfrm>
                <a:off x="2759741" y="2697211"/>
                <a:ext cx="3624518" cy="5412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𝑐𝑜𝑠𝑖𝑛𝑒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𝑠𝑖𝑚𝑖𝑙𝑎𝑟𝑖𝑡𝑦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741" y="2697211"/>
                <a:ext cx="3624518" cy="541238"/>
              </a:xfrm>
              <a:prstGeom prst="rect">
                <a:avLst/>
              </a:prstGeom>
              <a:blipFill>
                <a:blip r:embed="rId4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59263A3E-5B5B-5F40-8432-8ED7D697B592}"/>
              </a:ext>
            </a:extLst>
          </p:cNvPr>
          <p:cNvSpPr/>
          <p:nvPr/>
        </p:nvSpPr>
        <p:spPr>
          <a:xfrm>
            <a:off x="5906704" y="5805844"/>
            <a:ext cx="15456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/>
              <a:t>GAP: Global Average Pooling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23</a:t>
            </a:fld>
            <a:endParaRPr lang="en-US" altLang="ja-JP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686C721-E4D5-8E4C-9D9D-4C6FB100BA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63" y="3731378"/>
            <a:ext cx="6259874" cy="2892032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F4732943-888E-034C-B359-3AF8F6737B90}"/>
              </a:ext>
            </a:extLst>
          </p:cNvPr>
          <p:cNvSpPr/>
          <p:nvPr/>
        </p:nvSpPr>
        <p:spPr>
          <a:xfrm>
            <a:off x="2915816" y="4005063"/>
            <a:ext cx="936104" cy="172819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4587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(5 / 5)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Formulation: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Impose sampling scheme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/>
              <p:nvPr/>
            </p:nvSpPr>
            <p:spPr>
              <a:xfrm>
                <a:off x="6306654" y="2885726"/>
                <a:ext cx="2086661" cy="911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fully-connected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context to face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face to context graph</a:t>
                </a: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54" y="2885726"/>
                <a:ext cx="2086661" cy="911340"/>
              </a:xfrm>
              <a:prstGeom prst="rect">
                <a:avLst/>
              </a:prstGeom>
              <a:blipFill>
                <a:blip r:embed="rId3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/>
              <p:nvPr/>
            </p:nvSpPr>
            <p:spPr>
              <a:xfrm>
                <a:off x="3309387" y="2402551"/>
                <a:ext cx="2765694" cy="10275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𝑓𝑢𝑙𝑙</m:t>
                              </m:r>
                            </m:sub>
                          </m:sSub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387" y="2402551"/>
                <a:ext cx="2765694" cy="1027525"/>
              </a:xfrm>
              <a:prstGeom prst="rect">
                <a:avLst/>
              </a:prstGeom>
              <a:blipFill>
                <a:blip r:embed="rId4"/>
                <a:stretch>
                  <a:fillRect l="-4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/>
              <a:t>23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75B087-2D53-DE41-AF71-3324607CFE15}"/>
              </a:ext>
            </a:extLst>
          </p:cNvPr>
          <p:cNvSpPr/>
          <p:nvPr/>
        </p:nvSpPr>
        <p:spPr>
          <a:xfrm>
            <a:off x="5906704" y="5805844"/>
            <a:ext cx="15456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800" dirty="0"/>
              <a:t>GAP: Global Average Pooling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2CEC201-9A6E-BD4B-B302-01C58E2719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63" y="3731378"/>
            <a:ext cx="6259874" cy="2892032"/>
          </a:xfrm>
          <a:prstGeom prst="rect">
            <a:avLst/>
          </a:prstGeom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A3A52C57-486D-554D-A635-B5C88412BA46}"/>
              </a:ext>
            </a:extLst>
          </p:cNvPr>
          <p:cNvSpPr/>
          <p:nvPr/>
        </p:nvSpPr>
        <p:spPr>
          <a:xfrm>
            <a:off x="3756130" y="3982087"/>
            <a:ext cx="936104" cy="172819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7296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92CEC201-9A6E-BD4B-B302-01C58E2719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2" y="4117041"/>
            <a:ext cx="5836283" cy="269633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(5 / 5)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Formulation: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visual features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/>
              <p:nvPr/>
            </p:nvSpPr>
            <p:spPr>
              <a:xfrm>
                <a:off x="3309387" y="2245417"/>
                <a:ext cx="2824299" cy="1831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387" y="2245417"/>
                <a:ext cx="2824299" cy="1831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/>
              <a:t>23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75B087-2D53-DE41-AF71-3324607CFE15}"/>
              </a:ext>
            </a:extLst>
          </p:cNvPr>
          <p:cNvSpPr/>
          <p:nvPr/>
        </p:nvSpPr>
        <p:spPr>
          <a:xfrm>
            <a:off x="4485261" y="6057086"/>
            <a:ext cx="136447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00" dirty="0"/>
              <a:t>GAP: Global Average Pooling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3A52C57-486D-554D-A635-B5C88412BA46}"/>
              </a:ext>
            </a:extLst>
          </p:cNvPr>
          <p:cNvSpPr/>
          <p:nvPr/>
        </p:nvSpPr>
        <p:spPr>
          <a:xfrm>
            <a:off x="3226339" y="4382830"/>
            <a:ext cx="2929837" cy="163428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D9A3147-0DD7-6841-905C-3B97324BF4FE}"/>
                  </a:ext>
                </a:extLst>
              </p:cNvPr>
              <p:cNvSpPr/>
              <p:nvPr/>
            </p:nvSpPr>
            <p:spPr>
              <a:xfrm>
                <a:off x="6274540" y="2044288"/>
                <a:ext cx="2902077" cy="3528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context to face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face to context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graph embedding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normalized graph (face to context)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normalized graph (context to face)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/>
                  <a:t>: graph feature of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/>
                  <a:t>: graph feature of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</m:oMath>
                </a14:m>
                <a:r>
                  <a:rPr lang="en-US" altLang="zh-TW" sz="1200" dirty="0"/>
                  <a:t>: concatenation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200" dirty="0"/>
                  <a:t>: final representation</a:t>
                </a: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D9A3147-0DD7-6841-905C-3B97324BF4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540" y="2044288"/>
                <a:ext cx="2902077" cy="3528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628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(5 / 5)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formulation: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/>
              <p:nvPr/>
            </p:nvSpPr>
            <p:spPr>
              <a:xfrm>
                <a:off x="6278435" y="2708920"/>
                <a:ext cx="2902077" cy="4105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fully-connected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context to face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face to context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graph embedding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normalized graph (face to context)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normalized graph (context to face)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𝐺𝐴𝑃</m:t>
                    </m:r>
                  </m:oMath>
                </a14:m>
                <a:r>
                  <a:rPr lang="en-US" altLang="zh-TW" sz="1200" dirty="0"/>
                  <a:t>: Global Average Pooling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/>
                  <a:t>: graph feature of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/>
                  <a:t>: graph feature of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</m:oMath>
                </a14:m>
                <a:r>
                  <a:rPr lang="en-US" altLang="zh-TW" sz="1200" dirty="0"/>
                  <a:t>: concatenation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200" dirty="0"/>
                  <a:t>: final representation</a:t>
                </a: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35" y="2708920"/>
                <a:ext cx="2902077" cy="41050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/>
              <p:nvPr/>
            </p:nvSpPr>
            <p:spPr>
              <a:xfrm>
                <a:off x="2759741" y="2091349"/>
                <a:ext cx="3624518" cy="321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𝑐𝑜𝑠𝑖𝑛𝑒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𝑠𝑖𝑚𝑖𝑙𝑎𝑟𝑖𝑡𝑦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𝑓𝑢𝑙𝑙</m:t>
                              </m:r>
                            </m:sub>
                          </m:sSub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741" y="2091349"/>
                <a:ext cx="3624518" cy="3215752"/>
              </a:xfrm>
              <a:prstGeom prst="rect">
                <a:avLst/>
              </a:prstGeom>
              <a:blipFill>
                <a:blip r:embed="rId4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59263A3E-5B5B-5F40-8432-8ED7D697B592}"/>
              </a:ext>
            </a:extLst>
          </p:cNvPr>
          <p:cNvSpPr/>
          <p:nvPr/>
        </p:nvSpPr>
        <p:spPr>
          <a:xfrm>
            <a:off x="6804248" y="1417638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GAP: Global Average Pooling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ja-JP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01041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09728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Framework Overview 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183968" y="879103"/>
            <a:ext cx="3960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CMGCN: Cross-Modality Graph Convolutional Networks</a:t>
            </a:r>
          </a:p>
          <a:p>
            <a:r>
              <a:rPr lang="en-US" altLang="zh-TW" sz="1200" dirty="0"/>
              <a:t>EMA: Exponential Moving Average</a:t>
            </a: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>
          <a:xfrm>
            <a:off x="206152" y="6337126"/>
            <a:ext cx="2133600" cy="476250"/>
          </a:xfrm>
        </p:spPr>
        <p:txBody>
          <a:bodyPr/>
          <a:lstStyle/>
          <a:p>
            <a:pPr algn="l"/>
            <a:fld id="{04B87D38-FF30-48B5-BD9E-18E10469B43B}" type="slidenum">
              <a:rPr lang="en-US" altLang="ja-JP" smtClean="0"/>
              <a:pPr algn="l"/>
              <a:t>28</a:t>
            </a:fld>
            <a:endParaRPr lang="en-US" altLang="ja-JP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8" y="1611771"/>
            <a:ext cx="8448743" cy="52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4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multi-task learning includes</a:t>
            </a:r>
          </a:p>
          <a:p>
            <a:pPr lvl="1"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(classification task)</a:t>
            </a:r>
          </a:p>
          <a:p>
            <a:pPr lvl="1"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 (regression task)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design task-aware objective functions to realize better model convergence</a:t>
            </a:r>
          </a:p>
          <a:p>
            <a:pPr lvl="1"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</a:t>
            </a:r>
          </a:p>
          <a:p>
            <a:pPr lvl="1" algn="just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3629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6968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4236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Emotion 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is a classification task 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 classify the emotion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Impose metric learning to improve the feature discrimination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inter-class separability and intra-class compactness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31</a:t>
            </a:fld>
            <a:endParaRPr lang="en-US" altLang="ja-JP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B0D82D84-48C2-5C4F-9C33-E25B45FD6BC5}"/>
              </a:ext>
            </a:extLst>
          </p:cNvPr>
          <p:cNvSpPr>
            <a:spLocks noChangeAspect="1"/>
          </p:cNvSpPr>
          <p:nvPr/>
        </p:nvSpPr>
        <p:spPr>
          <a:xfrm>
            <a:off x="2200611" y="3864010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3FC2B54-8EA6-DC45-AEA6-7D11397CDE76}"/>
              </a:ext>
            </a:extLst>
          </p:cNvPr>
          <p:cNvSpPr>
            <a:spLocks noChangeAspect="1"/>
          </p:cNvSpPr>
          <p:nvPr/>
        </p:nvSpPr>
        <p:spPr>
          <a:xfrm>
            <a:off x="1781857" y="404401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EFD75D9-B9AD-9548-B276-C90F59CA2DF8}"/>
              </a:ext>
            </a:extLst>
          </p:cNvPr>
          <p:cNvSpPr>
            <a:spLocks noChangeAspect="1"/>
          </p:cNvSpPr>
          <p:nvPr/>
        </p:nvSpPr>
        <p:spPr>
          <a:xfrm>
            <a:off x="2093765" y="4195561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22B8A0D-6946-F448-A2A6-C1532A322F82}"/>
              </a:ext>
            </a:extLst>
          </p:cNvPr>
          <p:cNvSpPr>
            <a:spLocks noChangeAspect="1"/>
          </p:cNvSpPr>
          <p:nvPr/>
        </p:nvSpPr>
        <p:spPr>
          <a:xfrm>
            <a:off x="2393661" y="420121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E3129DDC-3CD7-B249-ABE7-F20E237785FD}"/>
              </a:ext>
            </a:extLst>
          </p:cNvPr>
          <p:cNvSpPr>
            <a:spLocks noChangeAspect="1"/>
          </p:cNvSpPr>
          <p:nvPr/>
        </p:nvSpPr>
        <p:spPr>
          <a:xfrm>
            <a:off x="1935716" y="4375561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AB19B01-D84D-3741-AD57-8DC094EE96AD}"/>
              </a:ext>
            </a:extLst>
          </p:cNvPr>
          <p:cNvSpPr>
            <a:spLocks noChangeAspect="1"/>
          </p:cNvSpPr>
          <p:nvPr/>
        </p:nvSpPr>
        <p:spPr>
          <a:xfrm>
            <a:off x="2332936" y="448675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310D0DEC-F9D8-2043-A8BF-CF1FE856FAED}"/>
              </a:ext>
            </a:extLst>
          </p:cNvPr>
          <p:cNvSpPr>
            <a:spLocks noChangeAspect="1"/>
          </p:cNvSpPr>
          <p:nvPr/>
        </p:nvSpPr>
        <p:spPr>
          <a:xfrm>
            <a:off x="2928556" y="377401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60A2D14-E319-AE49-9EAF-6C2659492D62}"/>
              </a:ext>
            </a:extLst>
          </p:cNvPr>
          <p:cNvSpPr>
            <a:spLocks noChangeAspect="1"/>
          </p:cNvSpPr>
          <p:nvPr/>
        </p:nvSpPr>
        <p:spPr>
          <a:xfrm>
            <a:off x="2509802" y="395401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13819352-0611-CD41-A4EA-34727E29BAC3}"/>
              </a:ext>
            </a:extLst>
          </p:cNvPr>
          <p:cNvSpPr>
            <a:spLocks noChangeAspect="1"/>
          </p:cNvSpPr>
          <p:nvPr/>
        </p:nvSpPr>
        <p:spPr>
          <a:xfrm>
            <a:off x="2821710" y="410556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6DF6A85-B622-4C42-BF5F-85FB75210048}"/>
              </a:ext>
            </a:extLst>
          </p:cNvPr>
          <p:cNvSpPr>
            <a:spLocks noChangeAspect="1"/>
          </p:cNvSpPr>
          <p:nvPr/>
        </p:nvSpPr>
        <p:spPr>
          <a:xfrm>
            <a:off x="3082415" y="4105561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3B103D5-D4D3-0849-9B04-60C73899E8CE}"/>
              </a:ext>
            </a:extLst>
          </p:cNvPr>
          <p:cNvSpPr>
            <a:spLocks noChangeAspect="1"/>
          </p:cNvSpPr>
          <p:nvPr/>
        </p:nvSpPr>
        <p:spPr>
          <a:xfrm>
            <a:off x="2663661" y="4285561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86A83384-8C02-CA45-AAE4-7B4D745F5B05}"/>
              </a:ext>
            </a:extLst>
          </p:cNvPr>
          <p:cNvSpPr>
            <a:spLocks noChangeAspect="1"/>
          </p:cNvSpPr>
          <p:nvPr/>
        </p:nvSpPr>
        <p:spPr>
          <a:xfrm>
            <a:off x="2975569" y="443711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B877D61-0C8F-E348-929A-D53A25421550}"/>
              </a:ext>
            </a:extLst>
          </p:cNvPr>
          <p:cNvSpPr>
            <a:spLocks noChangeAspect="1"/>
          </p:cNvSpPr>
          <p:nvPr/>
        </p:nvSpPr>
        <p:spPr>
          <a:xfrm>
            <a:off x="1961857" y="465572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88A2F58E-31EA-0443-8F54-8B05BA1D36E0}"/>
              </a:ext>
            </a:extLst>
          </p:cNvPr>
          <p:cNvSpPr>
            <a:spLocks noChangeAspect="1"/>
          </p:cNvSpPr>
          <p:nvPr/>
        </p:nvSpPr>
        <p:spPr>
          <a:xfrm>
            <a:off x="1543103" y="4835729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7298DC5B-3863-8A44-93DF-C8839F8F2A5C}"/>
              </a:ext>
            </a:extLst>
          </p:cNvPr>
          <p:cNvSpPr>
            <a:spLocks noChangeAspect="1"/>
          </p:cNvSpPr>
          <p:nvPr/>
        </p:nvSpPr>
        <p:spPr>
          <a:xfrm>
            <a:off x="1855011" y="498728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FC769CD-C462-5B49-9D65-1C5E34401F64}"/>
              </a:ext>
            </a:extLst>
          </p:cNvPr>
          <p:cNvSpPr>
            <a:spLocks noChangeAspect="1"/>
          </p:cNvSpPr>
          <p:nvPr/>
        </p:nvSpPr>
        <p:spPr>
          <a:xfrm>
            <a:off x="2115716" y="498728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76C71F9-A798-984F-81AC-2C41AFD68FF4}"/>
              </a:ext>
            </a:extLst>
          </p:cNvPr>
          <p:cNvSpPr>
            <a:spLocks noChangeAspect="1"/>
          </p:cNvSpPr>
          <p:nvPr/>
        </p:nvSpPr>
        <p:spPr>
          <a:xfrm>
            <a:off x="1696962" y="516728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7FAAC2B3-74EA-1643-82FF-4A615960C86F}"/>
              </a:ext>
            </a:extLst>
          </p:cNvPr>
          <p:cNvSpPr>
            <a:spLocks noChangeAspect="1"/>
          </p:cNvSpPr>
          <p:nvPr/>
        </p:nvSpPr>
        <p:spPr>
          <a:xfrm>
            <a:off x="2008870" y="5318831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DC5CD6BE-53A0-474A-A816-49BB285FF9B8}"/>
              </a:ext>
            </a:extLst>
          </p:cNvPr>
          <p:cNvSpPr>
            <a:spLocks noChangeAspect="1"/>
          </p:cNvSpPr>
          <p:nvPr/>
        </p:nvSpPr>
        <p:spPr>
          <a:xfrm>
            <a:off x="2634040" y="4599477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9E5B9D8-E112-B94F-8021-BAF3B082C7D2}"/>
              </a:ext>
            </a:extLst>
          </p:cNvPr>
          <p:cNvSpPr>
            <a:spLocks noChangeAspect="1"/>
          </p:cNvSpPr>
          <p:nvPr/>
        </p:nvSpPr>
        <p:spPr>
          <a:xfrm>
            <a:off x="2329802" y="476184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2D7A7765-DBA4-FA4A-872A-7727943A0A76}"/>
              </a:ext>
            </a:extLst>
          </p:cNvPr>
          <p:cNvSpPr>
            <a:spLocks noChangeAspect="1"/>
          </p:cNvSpPr>
          <p:nvPr/>
        </p:nvSpPr>
        <p:spPr>
          <a:xfrm>
            <a:off x="2641710" y="491339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B65106BC-CB11-C54D-BDB2-F6166FBE0014}"/>
              </a:ext>
            </a:extLst>
          </p:cNvPr>
          <p:cNvSpPr>
            <a:spLocks noChangeAspect="1"/>
          </p:cNvSpPr>
          <p:nvPr/>
        </p:nvSpPr>
        <p:spPr>
          <a:xfrm>
            <a:off x="2902415" y="491339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57DBB9F6-9CED-F64D-AAE4-3279A94CA93E}"/>
              </a:ext>
            </a:extLst>
          </p:cNvPr>
          <p:cNvSpPr>
            <a:spLocks noChangeAspect="1"/>
          </p:cNvSpPr>
          <p:nvPr/>
        </p:nvSpPr>
        <p:spPr>
          <a:xfrm>
            <a:off x="2483661" y="509339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3912E6DF-9C61-1244-A592-FBE5E18B8270}"/>
              </a:ext>
            </a:extLst>
          </p:cNvPr>
          <p:cNvSpPr>
            <a:spLocks noChangeAspect="1"/>
          </p:cNvSpPr>
          <p:nvPr/>
        </p:nvSpPr>
        <p:spPr>
          <a:xfrm>
            <a:off x="2795569" y="5244945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F5F23C-DD7D-8342-B8AA-868FE6B69328}"/>
              </a:ext>
            </a:extLst>
          </p:cNvPr>
          <p:cNvSpPr txBox="1"/>
          <p:nvPr/>
        </p:nvSpPr>
        <p:spPr>
          <a:xfrm>
            <a:off x="943638" y="56503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Original embedding space</a:t>
            </a:r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7C56FC0-3AE5-264E-A639-91BE75E2ABB8}"/>
              </a:ext>
            </a:extLst>
          </p:cNvPr>
          <p:cNvSpPr>
            <a:spLocks noChangeAspect="1"/>
          </p:cNvSpPr>
          <p:nvPr/>
        </p:nvSpPr>
        <p:spPr>
          <a:xfrm>
            <a:off x="6841465" y="382247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62A7130-11ED-234D-842D-789DEBAE9885}"/>
              </a:ext>
            </a:extLst>
          </p:cNvPr>
          <p:cNvSpPr>
            <a:spLocks noChangeAspect="1"/>
          </p:cNvSpPr>
          <p:nvPr/>
        </p:nvSpPr>
        <p:spPr>
          <a:xfrm>
            <a:off x="6194501" y="407710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8B45465A-21D8-004A-84FA-17D5FA12FD5E}"/>
              </a:ext>
            </a:extLst>
          </p:cNvPr>
          <p:cNvSpPr>
            <a:spLocks noChangeAspect="1"/>
          </p:cNvSpPr>
          <p:nvPr/>
        </p:nvSpPr>
        <p:spPr>
          <a:xfrm>
            <a:off x="7046815" y="4879861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81153691-A907-FB49-A9FE-E367B14EC5EA}"/>
              </a:ext>
            </a:extLst>
          </p:cNvPr>
          <p:cNvSpPr>
            <a:spLocks noChangeAspect="1"/>
          </p:cNvSpPr>
          <p:nvPr/>
        </p:nvSpPr>
        <p:spPr>
          <a:xfrm>
            <a:off x="7342992" y="476116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9374481F-386D-7840-9ADB-547AE4CA7F38}"/>
              </a:ext>
            </a:extLst>
          </p:cNvPr>
          <p:cNvSpPr>
            <a:spLocks noChangeAspect="1"/>
          </p:cNvSpPr>
          <p:nvPr/>
        </p:nvSpPr>
        <p:spPr>
          <a:xfrm>
            <a:off x="7060656" y="3681312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6929162C-7A68-694D-B557-D0BA8831CA10}"/>
              </a:ext>
            </a:extLst>
          </p:cNvPr>
          <p:cNvSpPr>
            <a:spLocks noChangeAspect="1"/>
          </p:cNvSpPr>
          <p:nvPr/>
        </p:nvSpPr>
        <p:spPr>
          <a:xfrm>
            <a:off x="5653542" y="4202251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33743768-4A0A-3C44-A174-56A5A8501C83}"/>
              </a:ext>
            </a:extLst>
          </p:cNvPr>
          <p:cNvSpPr>
            <a:spLocks noChangeAspect="1"/>
          </p:cNvSpPr>
          <p:nvPr/>
        </p:nvSpPr>
        <p:spPr>
          <a:xfrm>
            <a:off x="5792212" y="502757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4546D84-03F2-4E46-9585-0E8C33543969}"/>
              </a:ext>
            </a:extLst>
          </p:cNvPr>
          <p:cNvSpPr>
            <a:spLocks noChangeAspect="1"/>
          </p:cNvSpPr>
          <p:nvPr/>
        </p:nvSpPr>
        <p:spPr>
          <a:xfrm>
            <a:off x="5960375" y="536800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E0DA1D49-C09A-834F-85C0-76AC4734C7E4}"/>
              </a:ext>
            </a:extLst>
          </p:cNvPr>
          <p:cNvSpPr>
            <a:spLocks noChangeAspect="1"/>
          </p:cNvSpPr>
          <p:nvPr/>
        </p:nvSpPr>
        <p:spPr>
          <a:xfrm>
            <a:off x="6295014" y="522883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588AE6EB-A8A5-7949-9E58-49C30A76AC6D}"/>
              </a:ext>
            </a:extLst>
          </p:cNvPr>
          <p:cNvSpPr>
            <a:spLocks noChangeAspect="1"/>
          </p:cNvSpPr>
          <p:nvPr/>
        </p:nvSpPr>
        <p:spPr>
          <a:xfrm>
            <a:off x="7425705" y="506255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16A4A12-95DE-C64E-BD34-25276B76F6EB}"/>
              </a:ext>
            </a:extLst>
          </p:cNvPr>
          <p:cNvSpPr>
            <a:spLocks noChangeAspect="1"/>
          </p:cNvSpPr>
          <p:nvPr/>
        </p:nvSpPr>
        <p:spPr>
          <a:xfrm>
            <a:off x="7120980" y="399405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7A3A8899-A640-8540-8F44-F5AC6E6F599E}"/>
              </a:ext>
            </a:extLst>
          </p:cNvPr>
          <p:cNvSpPr>
            <a:spLocks noChangeAspect="1"/>
          </p:cNvSpPr>
          <p:nvPr/>
        </p:nvSpPr>
        <p:spPr>
          <a:xfrm>
            <a:off x="5962437" y="3773571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8AEBFE10-7602-354A-B541-A28A8183BF46}"/>
              </a:ext>
            </a:extLst>
          </p:cNvPr>
          <p:cNvSpPr>
            <a:spLocks noChangeAspect="1"/>
          </p:cNvSpPr>
          <p:nvPr/>
        </p:nvSpPr>
        <p:spPr>
          <a:xfrm>
            <a:off x="5673002" y="5265398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FA4B505-ADD4-6643-96AC-48AFC80B2807}"/>
              </a:ext>
            </a:extLst>
          </p:cNvPr>
          <p:cNvSpPr>
            <a:spLocks noChangeAspect="1"/>
          </p:cNvSpPr>
          <p:nvPr/>
        </p:nvSpPr>
        <p:spPr>
          <a:xfrm>
            <a:off x="7447038" y="533764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A5D48E42-8206-E14A-A2DE-477B9F854C40}"/>
              </a:ext>
            </a:extLst>
          </p:cNvPr>
          <p:cNvSpPr>
            <a:spLocks noChangeAspect="1"/>
          </p:cNvSpPr>
          <p:nvPr/>
        </p:nvSpPr>
        <p:spPr>
          <a:xfrm>
            <a:off x="6089447" y="498728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41097BAA-A417-7C4D-A552-DE080B74718E}"/>
              </a:ext>
            </a:extLst>
          </p:cNvPr>
          <p:cNvSpPr>
            <a:spLocks noChangeAspect="1"/>
          </p:cNvSpPr>
          <p:nvPr/>
        </p:nvSpPr>
        <p:spPr>
          <a:xfrm>
            <a:off x="6350152" y="498728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BD05071C-45D7-534A-BADB-E98CB256443D}"/>
              </a:ext>
            </a:extLst>
          </p:cNvPr>
          <p:cNvSpPr>
            <a:spLocks noChangeAspect="1"/>
          </p:cNvSpPr>
          <p:nvPr/>
        </p:nvSpPr>
        <p:spPr>
          <a:xfrm>
            <a:off x="6055843" y="428701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FAFB03CA-43FC-894C-8C19-5F2A2EFF7296}"/>
              </a:ext>
            </a:extLst>
          </p:cNvPr>
          <p:cNvSpPr>
            <a:spLocks noChangeAspect="1"/>
          </p:cNvSpPr>
          <p:nvPr/>
        </p:nvSpPr>
        <p:spPr>
          <a:xfrm>
            <a:off x="7597763" y="474501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A3F7BBB-F269-064D-BEFF-4647416D613D}"/>
              </a:ext>
            </a:extLst>
          </p:cNvPr>
          <p:cNvSpPr>
            <a:spLocks noChangeAspect="1"/>
          </p:cNvSpPr>
          <p:nvPr/>
        </p:nvSpPr>
        <p:spPr>
          <a:xfrm>
            <a:off x="7038450" y="4231757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F2EAE274-11DB-2746-AD8E-1AD21C4DA267}"/>
              </a:ext>
            </a:extLst>
          </p:cNvPr>
          <p:cNvSpPr>
            <a:spLocks noChangeAspect="1"/>
          </p:cNvSpPr>
          <p:nvPr/>
        </p:nvSpPr>
        <p:spPr>
          <a:xfrm>
            <a:off x="5924501" y="404865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AC416457-2B89-564A-AA0B-9F2FDB14187B}"/>
              </a:ext>
            </a:extLst>
          </p:cNvPr>
          <p:cNvSpPr>
            <a:spLocks noChangeAspect="1"/>
          </p:cNvSpPr>
          <p:nvPr/>
        </p:nvSpPr>
        <p:spPr>
          <a:xfrm>
            <a:off x="5761210" y="4380206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D1A74409-D8DF-3D48-93DD-83493F6D417C}"/>
              </a:ext>
            </a:extLst>
          </p:cNvPr>
          <p:cNvSpPr>
            <a:spLocks noChangeAspect="1"/>
          </p:cNvSpPr>
          <p:nvPr/>
        </p:nvSpPr>
        <p:spPr>
          <a:xfrm>
            <a:off x="6841465" y="405714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70CC9975-1356-6547-8177-788429A7FE07}"/>
              </a:ext>
            </a:extLst>
          </p:cNvPr>
          <p:cNvSpPr>
            <a:spLocks noChangeAspect="1"/>
          </p:cNvSpPr>
          <p:nvPr/>
        </p:nvSpPr>
        <p:spPr>
          <a:xfrm>
            <a:off x="7350798" y="3822028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16DF834C-B8F3-CE40-AC0C-8F5BF2ECF2CC}"/>
              </a:ext>
            </a:extLst>
          </p:cNvPr>
          <p:cNvSpPr>
            <a:spLocks noChangeAspect="1"/>
          </p:cNvSpPr>
          <p:nvPr/>
        </p:nvSpPr>
        <p:spPr>
          <a:xfrm>
            <a:off x="7140866" y="518339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EE3E4FC-8724-3141-8EC3-ABC1FF0DCE60}"/>
              </a:ext>
            </a:extLst>
          </p:cNvPr>
          <p:cNvSpPr txBox="1"/>
          <p:nvPr/>
        </p:nvSpPr>
        <p:spPr>
          <a:xfrm>
            <a:off x="5178074" y="565038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Learned embedding space</a:t>
            </a:r>
            <a:endParaRPr kumimoji="1" lang="zh-TW" altLang="en-US" dirty="0"/>
          </a:p>
        </p:txBody>
      </p:sp>
      <p:sp>
        <p:nvSpPr>
          <p:cNvPr id="56" name="向右箭號 55">
            <a:extLst>
              <a:ext uri="{FF2B5EF4-FFF2-40B4-BE49-F238E27FC236}">
                <a16:creationId xmlns:a16="http://schemas.microsoft.com/office/drawing/2014/main" id="{85697403-3A3E-FC41-B6D0-9C7922EF9356}"/>
              </a:ext>
            </a:extLst>
          </p:cNvPr>
          <p:cNvSpPr/>
          <p:nvPr/>
        </p:nvSpPr>
        <p:spPr>
          <a:xfrm>
            <a:off x="4108232" y="4221088"/>
            <a:ext cx="927536" cy="695923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F05E4C9-39D5-8C48-9AC8-99097D86D7D7}"/>
              </a:ext>
            </a:extLst>
          </p:cNvPr>
          <p:cNvSpPr txBox="1"/>
          <p:nvPr/>
        </p:nvSpPr>
        <p:spPr>
          <a:xfrm>
            <a:off x="3446241" y="4901266"/>
            <a:ext cx="21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Metric learning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9996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(1 / 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property and embedding density to form a regularization for embedding learning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 property: suppress the inter-class interactions directly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density: enhance the intra-class connections adaptively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32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09067FB-F1B7-9F4D-AE3E-A4E990355C7E}"/>
                  </a:ext>
                </a:extLst>
              </p:cNvPr>
              <p:cNvSpPr txBox="1"/>
              <p:nvPr/>
            </p:nvSpPr>
            <p:spPr>
              <a:xfrm>
                <a:off x="6232886" y="3719372"/>
                <a:ext cx="1130566" cy="265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09067FB-F1B7-9F4D-AE3E-A4E990355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86" y="3719372"/>
                <a:ext cx="1130566" cy="265201"/>
              </a:xfrm>
              <a:prstGeom prst="rect">
                <a:avLst/>
              </a:prstGeom>
              <a:blipFill>
                <a:blip r:embed="rId4"/>
                <a:stretch>
                  <a:fillRect l="-1111" r="-2222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E2486B44-BF0A-0244-99AE-104BC5B5F344}"/>
              </a:ext>
            </a:extLst>
          </p:cNvPr>
          <p:cNvSpPr txBox="1"/>
          <p:nvPr/>
        </p:nvSpPr>
        <p:spPr>
          <a:xfrm>
            <a:off x="5488918" y="3332115"/>
            <a:ext cx="290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Relative margin constraint:</a:t>
            </a:r>
            <a:endParaRPr kumimoji="1" lang="zh-TW" altLang="en-US" sz="1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CAB7F67-3D90-EC42-B176-9BECF4E0A757}"/>
              </a:ext>
            </a:extLst>
          </p:cNvPr>
          <p:cNvSpPr txBox="1"/>
          <p:nvPr/>
        </p:nvSpPr>
        <p:spPr>
          <a:xfrm>
            <a:off x="5488918" y="5162402"/>
            <a:ext cx="290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Our orthogonal constraint: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43DE759-5BEC-0B49-ACCA-012067CC4A8A}"/>
                  </a:ext>
                </a:extLst>
              </p:cNvPr>
              <p:cNvSpPr txBox="1"/>
              <p:nvPr/>
            </p:nvSpPr>
            <p:spPr>
              <a:xfrm>
                <a:off x="6232886" y="5470179"/>
                <a:ext cx="1091837" cy="76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16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43DE759-5BEC-0B49-ACCA-012067CC4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86" y="5470179"/>
                <a:ext cx="1091837" cy="767133"/>
              </a:xfrm>
              <a:prstGeom prst="rect">
                <a:avLst/>
              </a:prstGeom>
              <a:blipFill>
                <a:blip r:embed="rId5"/>
                <a:stretch>
                  <a:fillRect l="-2299" r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ED5D9D8D-D280-8040-9993-2366A68C7CAF}"/>
                  </a:ext>
                </a:extLst>
              </p:cNvPr>
              <p:cNvSpPr txBox="1"/>
              <p:nvPr/>
            </p:nvSpPr>
            <p:spPr>
              <a:xfrm>
                <a:off x="5900105" y="4346833"/>
                <a:ext cx="18402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=0.3→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0.7, 0.4</m:t>
                          </m:r>
                        </m:e>
                      </m:d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ED5D9D8D-D280-8040-9993-2366A68C7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105" y="4346833"/>
                <a:ext cx="1840247" cy="246221"/>
              </a:xfrm>
              <a:prstGeom prst="rect">
                <a:avLst/>
              </a:prstGeom>
              <a:blipFill>
                <a:blip r:embed="rId6"/>
                <a:stretch>
                  <a:fillRect l="-685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A10BC6D-92D9-7847-BFED-B5772458B32B}"/>
                  </a:ext>
                </a:extLst>
              </p:cNvPr>
              <p:cNvSpPr txBox="1"/>
              <p:nvPr/>
            </p:nvSpPr>
            <p:spPr>
              <a:xfrm>
                <a:off x="5900105" y="4694947"/>
                <a:ext cx="18402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=0.3→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0.5, 0.2</m:t>
                          </m:r>
                        </m:e>
                      </m:d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A10BC6D-92D9-7847-BFED-B5772458B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105" y="4694947"/>
                <a:ext cx="1840247" cy="246221"/>
              </a:xfrm>
              <a:prstGeom prst="rect">
                <a:avLst/>
              </a:prstGeom>
              <a:blipFill>
                <a:blip r:embed="rId7"/>
                <a:stretch>
                  <a:fillRect l="-685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C8B262-040A-5C49-A507-E7F5A0684F1A}"/>
                  </a:ext>
                </a:extLst>
              </p:cNvPr>
              <p:cNvSpPr/>
              <p:nvPr/>
            </p:nvSpPr>
            <p:spPr>
              <a:xfrm>
                <a:off x="6964049" y="4007619"/>
                <a:ext cx="432811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C8B262-040A-5C49-A507-E7F5A0684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049" y="4007619"/>
                <a:ext cx="432811" cy="357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52DB450-1616-424E-B7FB-40CBB4F0153E}"/>
                  </a:ext>
                </a:extLst>
              </p:cNvPr>
              <p:cNvSpPr/>
              <p:nvPr/>
            </p:nvSpPr>
            <p:spPr>
              <a:xfrm>
                <a:off x="7289350" y="4008279"/>
                <a:ext cx="4367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52DB450-1616-424E-B7FB-40CBB4F01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350" y="4008279"/>
                <a:ext cx="436786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73E4D24-6CBF-D844-A0AC-F293E7CD2108}"/>
                  </a:ext>
                </a:extLst>
              </p:cNvPr>
              <p:cNvSpPr txBox="1"/>
              <p:nvPr/>
            </p:nvSpPr>
            <p:spPr>
              <a:xfrm>
                <a:off x="5893081" y="6312273"/>
                <a:ext cx="1810176" cy="282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0.7, 0.3</m:t>
                          </m:r>
                        </m:e>
                      </m:d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73E4D24-6CBF-D844-A0AC-F293E7CD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81" y="6312273"/>
                <a:ext cx="1810176" cy="282834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形圖 5">
            <a:extLst>
              <a:ext uri="{FF2B5EF4-FFF2-40B4-BE49-F238E27FC236}">
                <a16:creationId xmlns:a16="http://schemas.microsoft.com/office/drawing/2014/main" id="{F137C28D-3953-924C-9900-7504A28EB914}"/>
              </a:ext>
            </a:extLst>
          </p:cNvPr>
          <p:cNvSpPr>
            <a:spLocks noChangeAspect="1"/>
          </p:cNvSpPr>
          <p:nvPr/>
        </p:nvSpPr>
        <p:spPr>
          <a:xfrm>
            <a:off x="232346" y="3851972"/>
            <a:ext cx="3537391" cy="3537391"/>
          </a:xfrm>
          <a:prstGeom prst="pie">
            <a:avLst>
              <a:gd name="adj1" fmla="val 16180115"/>
              <a:gd name="adj2" fmla="val 2158347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17A71A8-CDFC-2F44-8C6D-3EB698019948}"/>
                  </a:ext>
                </a:extLst>
              </p:cNvPr>
              <p:cNvSpPr/>
              <p:nvPr/>
            </p:nvSpPr>
            <p:spPr>
              <a:xfrm>
                <a:off x="2861864" y="3577242"/>
                <a:ext cx="432811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17A71A8-CDFC-2F44-8C6D-3EB698019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864" y="3577242"/>
                <a:ext cx="432811" cy="3575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7CAB268-8D6E-6B4D-9D87-800A1EE13F1B}"/>
                  </a:ext>
                </a:extLst>
              </p:cNvPr>
              <p:cNvSpPr/>
              <p:nvPr/>
            </p:nvSpPr>
            <p:spPr>
              <a:xfrm>
                <a:off x="3551344" y="4236951"/>
                <a:ext cx="4367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7CAB268-8D6E-6B4D-9D87-800A1EE13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344" y="4236951"/>
                <a:ext cx="436786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6">
            <a:extLst>
              <a:ext uri="{FF2B5EF4-FFF2-40B4-BE49-F238E27FC236}">
                <a16:creationId xmlns:a16="http://schemas.microsoft.com/office/drawing/2014/main" id="{5DB73117-D335-D743-8ABB-2709F740B242}"/>
              </a:ext>
            </a:extLst>
          </p:cNvPr>
          <p:cNvSpPr>
            <a:spLocks noChangeAspect="1"/>
          </p:cNvSpPr>
          <p:nvPr/>
        </p:nvSpPr>
        <p:spPr>
          <a:xfrm>
            <a:off x="2701276" y="3952140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43D357-507E-9547-957A-AB30D22EC530}"/>
              </a:ext>
            </a:extLst>
          </p:cNvPr>
          <p:cNvSpPr>
            <a:spLocks noChangeAspect="1"/>
          </p:cNvSpPr>
          <p:nvPr/>
        </p:nvSpPr>
        <p:spPr>
          <a:xfrm>
            <a:off x="3380449" y="4575505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D6A67B-FADD-0A4F-B7C4-4B92888C9450}"/>
              </a:ext>
            </a:extLst>
          </p:cNvPr>
          <p:cNvSpPr txBox="1"/>
          <p:nvPr/>
        </p:nvSpPr>
        <p:spPr>
          <a:xfrm>
            <a:off x="1857025" y="357610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1</a:t>
            </a:r>
            <a:endParaRPr kumimoji="1" lang="zh-TW" altLang="en-US" sz="1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DDBE78-5F00-D84D-8915-1D21B0CA9B4C}"/>
              </a:ext>
            </a:extLst>
          </p:cNvPr>
          <p:cNvSpPr txBox="1"/>
          <p:nvPr/>
        </p:nvSpPr>
        <p:spPr>
          <a:xfrm>
            <a:off x="3788663" y="546568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0</a:t>
            </a:r>
            <a:endParaRPr kumimoji="1"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641706-C53B-E542-8789-E0A9864F20D5}"/>
              </a:ext>
            </a:extLst>
          </p:cNvPr>
          <p:cNvSpPr txBox="1"/>
          <p:nvPr/>
        </p:nvSpPr>
        <p:spPr>
          <a:xfrm>
            <a:off x="1489336" y="5645682"/>
            <a:ext cx="274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Angular measurement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33903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(1 / 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property and embedding density to form a regularization for embedding learning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 property: suppress the inter-class interactions directly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density: enhance the intra-class connections adaptively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33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09067FB-F1B7-9F4D-AE3E-A4E990355C7E}"/>
                  </a:ext>
                </a:extLst>
              </p:cNvPr>
              <p:cNvSpPr txBox="1"/>
              <p:nvPr/>
            </p:nvSpPr>
            <p:spPr>
              <a:xfrm>
                <a:off x="6232886" y="3719372"/>
                <a:ext cx="1130566" cy="265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09067FB-F1B7-9F4D-AE3E-A4E990355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86" y="3719372"/>
                <a:ext cx="1130566" cy="265201"/>
              </a:xfrm>
              <a:prstGeom prst="rect">
                <a:avLst/>
              </a:prstGeom>
              <a:blipFill>
                <a:blip r:embed="rId4"/>
                <a:stretch>
                  <a:fillRect l="-1111" r="-2222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E2486B44-BF0A-0244-99AE-104BC5B5F344}"/>
              </a:ext>
            </a:extLst>
          </p:cNvPr>
          <p:cNvSpPr txBox="1"/>
          <p:nvPr/>
        </p:nvSpPr>
        <p:spPr>
          <a:xfrm>
            <a:off x="5488918" y="3332115"/>
            <a:ext cx="290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Relative margin constraint:</a:t>
            </a:r>
            <a:endParaRPr kumimoji="1" lang="zh-TW" altLang="en-US" sz="1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CAB7F67-3D90-EC42-B176-9BECF4E0A757}"/>
              </a:ext>
            </a:extLst>
          </p:cNvPr>
          <p:cNvSpPr txBox="1"/>
          <p:nvPr/>
        </p:nvSpPr>
        <p:spPr>
          <a:xfrm>
            <a:off x="5488918" y="5162402"/>
            <a:ext cx="290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Our orthogonal constraint: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43DE759-5BEC-0B49-ACCA-012067CC4A8A}"/>
                  </a:ext>
                </a:extLst>
              </p:cNvPr>
              <p:cNvSpPr txBox="1"/>
              <p:nvPr/>
            </p:nvSpPr>
            <p:spPr>
              <a:xfrm>
                <a:off x="6232886" y="5470179"/>
                <a:ext cx="1091837" cy="76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16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43DE759-5BEC-0B49-ACCA-012067CC4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86" y="5470179"/>
                <a:ext cx="1091837" cy="767133"/>
              </a:xfrm>
              <a:prstGeom prst="rect">
                <a:avLst/>
              </a:prstGeom>
              <a:blipFill>
                <a:blip r:embed="rId5"/>
                <a:stretch>
                  <a:fillRect l="-2299" r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ED5D9D8D-D280-8040-9993-2366A68C7CAF}"/>
                  </a:ext>
                </a:extLst>
              </p:cNvPr>
              <p:cNvSpPr txBox="1"/>
              <p:nvPr/>
            </p:nvSpPr>
            <p:spPr>
              <a:xfrm>
                <a:off x="5900105" y="4346833"/>
                <a:ext cx="18402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=0.3→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0.7, 0.4</m:t>
                          </m:r>
                        </m:e>
                      </m:d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ED5D9D8D-D280-8040-9993-2366A68C7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105" y="4346833"/>
                <a:ext cx="1840247" cy="246221"/>
              </a:xfrm>
              <a:prstGeom prst="rect">
                <a:avLst/>
              </a:prstGeom>
              <a:blipFill>
                <a:blip r:embed="rId6"/>
                <a:stretch>
                  <a:fillRect l="-685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A10BC6D-92D9-7847-BFED-B5772458B32B}"/>
                  </a:ext>
                </a:extLst>
              </p:cNvPr>
              <p:cNvSpPr txBox="1"/>
              <p:nvPr/>
            </p:nvSpPr>
            <p:spPr>
              <a:xfrm>
                <a:off x="5900105" y="4694947"/>
                <a:ext cx="18402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=0.3→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0.5, 0.2</m:t>
                          </m:r>
                        </m:e>
                      </m:d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A10BC6D-92D9-7847-BFED-B5772458B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105" y="4694947"/>
                <a:ext cx="1840247" cy="246221"/>
              </a:xfrm>
              <a:prstGeom prst="rect">
                <a:avLst/>
              </a:prstGeom>
              <a:blipFill>
                <a:blip r:embed="rId7"/>
                <a:stretch>
                  <a:fillRect l="-685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C8B262-040A-5C49-A507-E7F5A0684F1A}"/>
                  </a:ext>
                </a:extLst>
              </p:cNvPr>
              <p:cNvSpPr/>
              <p:nvPr/>
            </p:nvSpPr>
            <p:spPr>
              <a:xfrm>
                <a:off x="6964049" y="4007619"/>
                <a:ext cx="432811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C8B262-040A-5C49-A507-E7F5A0684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049" y="4007619"/>
                <a:ext cx="432811" cy="357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52DB450-1616-424E-B7FB-40CBB4F0153E}"/>
                  </a:ext>
                </a:extLst>
              </p:cNvPr>
              <p:cNvSpPr/>
              <p:nvPr/>
            </p:nvSpPr>
            <p:spPr>
              <a:xfrm>
                <a:off x="7289350" y="4008279"/>
                <a:ext cx="4367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52DB450-1616-424E-B7FB-40CBB4F01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350" y="4008279"/>
                <a:ext cx="436786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73E4D24-6CBF-D844-A0AC-F293E7CD2108}"/>
                  </a:ext>
                </a:extLst>
              </p:cNvPr>
              <p:cNvSpPr txBox="1"/>
              <p:nvPr/>
            </p:nvSpPr>
            <p:spPr>
              <a:xfrm>
                <a:off x="5893081" y="6312273"/>
                <a:ext cx="1810176" cy="282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0.7, 0.3</m:t>
                          </m:r>
                        </m:e>
                      </m:d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73E4D24-6CBF-D844-A0AC-F293E7CD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81" y="6312273"/>
                <a:ext cx="1810176" cy="282834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形圖 5">
            <a:extLst>
              <a:ext uri="{FF2B5EF4-FFF2-40B4-BE49-F238E27FC236}">
                <a16:creationId xmlns:a16="http://schemas.microsoft.com/office/drawing/2014/main" id="{F137C28D-3953-924C-9900-7504A28EB914}"/>
              </a:ext>
            </a:extLst>
          </p:cNvPr>
          <p:cNvSpPr>
            <a:spLocks noChangeAspect="1"/>
          </p:cNvSpPr>
          <p:nvPr/>
        </p:nvSpPr>
        <p:spPr>
          <a:xfrm>
            <a:off x="232346" y="3851972"/>
            <a:ext cx="3537391" cy="3537391"/>
          </a:xfrm>
          <a:prstGeom prst="pie">
            <a:avLst>
              <a:gd name="adj1" fmla="val 16180115"/>
              <a:gd name="adj2" fmla="val 2158347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17A71A8-CDFC-2F44-8C6D-3EB698019948}"/>
                  </a:ext>
                </a:extLst>
              </p:cNvPr>
              <p:cNvSpPr/>
              <p:nvPr/>
            </p:nvSpPr>
            <p:spPr>
              <a:xfrm>
                <a:off x="3365828" y="3946273"/>
                <a:ext cx="432811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17A71A8-CDFC-2F44-8C6D-3EB698019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828" y="3946273"/>
                <a:ext cx="432811" cy="3575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7CAB268-8D6E-6B4D-9D87-800A1EE13F1B}"/>
                  </a:ext>
                </a:extLst>
              </p:cNvPr>
              <p:cNvSpPr/>
              <p:nvPr/>
            </p:nvSpPr>
            <p:spPr>
              <a:xfrm>
                <a:off x="3769737" y="4625467"/>
                <a:ext cx="4367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7CAB268-8D6E-6B4D-9D87-800A1EE13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737" y="4625467"/>
                <a:ext cx="436786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6">
            <a:extLst>
              <a:ext uri="{FF2B5EF4-FFF2-40B4-BE49-F238E27FC236}">
                <a16:creationId xmlns:a16="http://schemas.microsoft.com/office/drawing/2014/main" id="{5DB73117-D335-D743-8ABB-2709F740B242}"/>
              </a:ext>
            </a:extLst>
          </p:cNvPr>
          <p:cNvSpPr>
            <a:spLocks noChangeAspect="1"/>
          </p:cNvSpPr>
          <p:nvPr/>
        </p:nvSpPr>
        <p:spPr>
          <a:xfrm>
            <a:off x="3205240" y="432117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43D357-507E-9547-957A-AB30D22EC530}"/>
              </a:ext>
            </a:extLst>
          </p:cNvPr>
          <p:cNvSpPr>
            <a:spLocks noChangeAspect="1"/>
          </p:cNvSpPr>
          <p:nvPr/>
        </p:nvSpPr>
        <p:spPr>
          <a:xfrm>
            <a:off x="3598842" y="4964021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D6A67B-FADD-0A4F-B7C4-4B92888C9450}"/>
              </a:ext>
            </a:extLst>
          </p:cNvPr>
          <p:cNvSpPr txBox="1"/>
          <p:nvPr/>
        </p:nvSpPr>
        <p:spPr>
          <a:xfrm>
            <a:off x="1857025" y="357610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1</a:t>
            </a:r>
            <a:endParaRPr kumimoji="1" lang="zh-TW" altLang="en-US" sz="1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DDBE78-5F00-D84D-8915-1D21B0CA9B4C}"/>
              </a:ext>
            </a:extLst>
          </p:cNvPr>
          <p:cNvSpPr txBox="1"/>
          <p:nvPr/>
        </p:nvSpPr>
        <p:spPr>
          <a:xfrm>
            <a:off x="3788663" y="546568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0</a:t>
            </a:r>
            <a:endParaRPr kumimoji="1"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641706-C53B-E542-8789-E0A9864F20D5}"/>
              </a:ext>
            </a:extLst>
          </p:cNvPr>
          <p:cNvSpPr txBox="1"/>
          <p:nvPr/>
        </p:nvSpPr>
        <p:spPr>
          <a:xfrm>
            <a:off x="1489336" y="5645682"/>
            <a:ext cx="274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Angular measurement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67993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(1 / 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property and embedding density to form a regularization for embedding learning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 property: suppress the inter-class interactions directly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density: enhance the intra-class connections adaptively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34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09067FB-F1B7-9F4D-AE3E-A4E990355C7E}"/>
                  </a:ext>
                </a:extLst>
              </p:cNvPr>
              <p:cNvSpPr txBox="1"/>
              <p:nvPr/>
            </p:nvSpPr>
            <p:spPr>
              <a:xfrm>
                <a:off x="6232886" y="3719372"/>
                <a:ext cx="1130566" cy="265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09067FB-F1B7-9F4D-AE3E-A4E990355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86" y="3719372"/>
                <a:ext cx="1130566" cy="265201"/>
              </a:xfrm>
              <a:prstGeom prst="rect">
                <a:avLst/>
              </a:prstGeom>
              <a:blipFill>
                <a:blip r:embed="rId4"/>
                <a:stretch>
                  <a:fillRect l="-1111" r="-2222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E2486B44-BF0A-0244-99AE-104BC5B5F344}"/>
              </a:ext>
            </a:extLst>
          </p:cNvPr>
          <p:cNvSpPr txBox="1"/>
          <p:nvPr/>
        </p:nvSpPr>
        <p:spPr>
          <a:xfrm>
            <a:off x="5488918" y="3332115"/>
            <a:ext cx="290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Relative margin constraint:</a:t>
            </a:r>
            <a:endParaRPr kumimoji="1" lang="zh-TW" altLang="en-US" sz="1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CAB7F67-3D90-EC42-B176-9BECF4E0A757}"/>
              </a:ext>
            </a:extLst>
          </p:cNvPr>
          <p:cNvSpPr txBox="1"/>
          <p:nvPr/>
        </p:nvSpPr>
        <p:spPr>
          <a:xfrm>
            <a:off x="5488918" y="5162402"/>
            <a:ext cx="2900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Our orthogonal constraint: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43DE759-5BEC-0B49-ACCA-012067CC4A8A}"/>
                  </a:ext>
                </a:extLst>
              </p:cNvPr>
              <p:cNvSpPr txBox="1"/>
              <p:nvPr/>
            </p:nvSpPr>
            <p:spPr>
              <a:xfrm>
                <a:off x="6232886" y="5470179"/>
                <a:ext cx="1091837" cy="76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TW" sz="16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43DE759-5BEC-0B49-ACCA-012067CC4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86" y="5470179"/>
                <a:ext cx="1091837" cy="767133"/>
              </a:xfrm>
              <a:prstGeom prst="rect">
                <a:avLst/>
              </a:prstGeom>
              <a:blipFill>
                <a:blip r:embed="rId5"/>
                <a:stretch>
                  <a:fillRect l="-2299" r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ED5D9D8D-D280-8040-9993-2366A68C7CAF}"/>
                  </a:ext>
                </a:extLst>
              </p:cNvPr>
              <p:cNvSpPr txBox="1"/>
              <p:nvPr/>
            </p:nvSpPr>
            <p:spPr>
              <a:xfrm>
                <a:off x="5900105" y="4346833"/>
                <a:ext cx="18402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=0.3→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0.7, 0.4</m:t>
                          </m:r>
                        </m:e>
                      </m:d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ED5D9D8D-D280-8040-9993-2366A68C7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105" y="4346833"/>
                <a:ext cx="1840247" cy="246221"/>
              </a:xfrm>
              <a:prstGeom prst="rect">
                <a:avLst/>
              </a:prstGeom>
              <a:blipFill>
                <a:blip r:embed="rId6"/>
                <a:stretch>
                  <a:fillRect l="-685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A10BC6D-92D9-7847-BFED-B5772458B32B}"/>
                  </a:ext>
                </a:extLst>
              </p:cNvPr>
              <p:cNvSpPr txBox="1"/>
              <p:nvPr/>
            </p:nvSpPr>
            <p:spPr>
              <a:xfrm>
                <a:off x="5900105" y="4694947"/>
                <a:ext cx="18402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=0.3→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0.5, 0.2</m:t>
                          </m:r>
                        </m:e>
                      </m:d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A10BC6D-92D9-7847-BFED-B5772458B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105" y="4694947"/>
                <a:ext cx="1840247" cy="246221"/>
              </a:xfrm>
              <a:prstGeom prst="rect">
                <a:avLst/>
              </a:prstGeom>
              <a:blipFill>
                <a:blip r:embed="rId7"/>
                <a:stretch>
                  <a:fillRect l="-685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C8B262-040A-5C49-A507-E7F5A0684F1A}"/>
                  </a:ext>
                </a:extLst>
              </p:cNvPr>
              <p:cNvSpPr/>
              <p:nvPr/>
            </p:nvSpPr>
            <p:spPr>
              <a:xfrm>
                <a:off x="6964049" y="4007619"/>
                <a:ext cx="432811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AC8B262-040A-5C49-A507-E7F5A0684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049" y="4007619"/>
                <a:ext cx="432811" cy="357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52DB450-1616-424E-B7FB-40CBB4F0153E}"/>
                  </a:ext>
                </a:extLst>
              </p:cNvPr>
              <p:cNvSpPr/>
              <p:nvPr/>
            </p:nvSpPr>
            <p:spPr>
              <a:xfrm>
                <a:off x="7289350" y="4008279"/>
                <a:ext cx="4367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52DB450-1616-424E-B7FB-40CBB4F01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350" y="4008279"/>
                <a:ext cx="436786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73E4D24-6CBF-D844-A0AC-F293E7CD2108}"/>
                  </a:ext>
                </a:extLst>
              </p:cNvPr>
              <p:cNvSpPr txBox="1"/>
              <p:nvPr/>
            </p:nvSpPr>
            <p:spPr>
              <a:xfrm>
                <a:off x="5893081" y="6312273"/>
                <a:ext cx="1810176" cy="282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TW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0.7, 0.3</m:t>
                          </m:r>
                        </m:e>
                      </m:d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73E4D24-6CBF-D844-A0AC-F293E7CD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081" y="6312273"/>
                <a:ext cx="1810176" cy="282834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形圖 5">
            <a:extLst>
              <a:ext uri="{FF2B5EF4-FFF2-40B4-BE49-F238E27FC236}">
                <a16:creationId xmlns:a16="http://schemas.microsoft.com/office/drawing/2014/main" id="{F137C28D-3953-924C-9900-7504A28EB914}"/>
              </a:ext>
            </a:extLst>
          </p:cNvPr>
          <p:cNvSpPr>
            <a:spLocks noChangeAspect="1"/>
          </p:cNvSpPr>
          <p:nvPr/>
        </p:nvSpPr>
        <p:spPr>
          <a:xfrm>
            <a:off x="232346" y="3851972"/>
            <a:ext cx="3537391" cy="3537391"/>
          </a:xfrm>
          <a:prstGeom prst="pie">
            <a:avLst>
              <a:gd name="adj1" fmla="val 16180115"/>
              <a:gd name="adj2" fmla="val 2158347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17A71A8-CDFC-2F44-8C6D-3EB698019948}"/>
                  </a:ext>
                </a:extLst>
              </p:cNvPr>
              <p:cNvSpPr/>
              <p:nvPr/>
            </p:nvSpPr>
            <p:spPr>
              <a:xfrm>
                <a:off x="2725928" y="3639892"/>
                <a:ext cx="451341" cy="357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17A71A8-CDFC-2F44-8C6D-3EB698019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928" y="3639892"/>
                <a:ext cx="451341" cy="3575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7CAB268-8D6E-6B4D-9D87-800A1EE13F1B}"/>
                  </a:ext>
                </a:extLst>
              </p:cNvPr>
              <p:cNvSpPr/>
              <p:nvPr/>
            </p:nvSpPr>
            <p:spPr>
              <a:xfrm>
                <a:off x="3670955" y="4762011"/>
                <a:ext cx="4553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1600" dirty="0"/>
              </a:p>
            </p:txBody>
          </p:sp>
        </mc:Choice>
        <mc:Fallback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67CAB268-8D6E-6B4D-9D87-800A1EE13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955" y="4762011"/>
                <a:ext cx="455317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D6A67B-FADD-0A4F-B7C4-4B92888C9450}"/>
              </a:ext>
            </a:extLst>
          </p:cNvPr>
          <p:cNvSpPr txBox="1"/>
          <p:nvPr/>
        </p:nvSpPr>
        <p:spPr>
          <a:xfrm>
            <a:off x="1857025" y="3576108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1</a:t>
            </a:r>
            <a:endParaRPr kumimoji="1" lang="zh-TW" altLang="en-US" sz="1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DDBE78-5F00-D84D-8915-1D21B0CA9B4C}"/>
              </a:ext>
            </a:extLst>
          </p:cNvPr>
          <p:cNvSpPr txBox="1"/>
          <p:nvPr/>
        </p:nvSpPr>
        <p:spPr>
          <a:xfrm>
            <a:off x="3788663" y="546568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0</a:t>
            </a:r>
            <a:endParaRPr kumimoji="1"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B641706-C53B-E542-8789-E0A9864F20D5}"/>
              </a:ext>
            </a:extLst>
          </p:cNvPr>
          <p:cNvSpPr txBox="1"/>
          <p:nvPr/>
        </p:nvSpPr>
        <p:spPr>
          <a:xfrm>
            <a:off x="1489336" y="5645682"/>
            <a:ext cx="274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Angular measurement</a:t>
            </a:r>
            <a:endParaRPr kumimoji="1" lang="zh-TW" altLang="en-US" sz="1600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E3C0738-2EFE-3E4C-AE2D-CDD46DF9A2D4}"/>
              </a:ext>
            </a:extLst>
          </p:cNvPr>
          <p:cNvCxnSpPr>
            <a:cxnSpLocks/>
          </p:cNvCxnSpPr>
          <p:nvPr/>
        </p:nvCxnSpPr>
        <p:spPr>
          <a:xfrm flipV="1">
            <a:off x="1979712" y="4007619"/>
            <a:ext cx="827566" cy="163806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42FB121-A75D-6640-98F4-41D65C0E028F}"/>
              </a:ext>
            </a:extLst>
          </p:cNvPr>
          <p:cNvCxnSpPr>
            <a:cxnSpLocks/>
          </p:cNvCxnSpPr>
          <p:nvPr/>
        </p:nvCxnSpPr>
        <p:spPr>
          <a:xfrm flipV="1">
            <a:off x="1979712" y="5033501"/>
            <a:ext cx="1656184" cy="6121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143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FD77428-2236-B448-8E6A-18E1ADFF1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94" y="3237131"/>
            <a:ext cx="5002188" cy="34873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(1 / 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property and embedding density to form a regularization for embedding learning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 property: suppress the inter-class interactions directly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density: enhance the intra-class connections adaptively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82332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D1E6273-8125-7F46-B72D-9083116BE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87" y="3731691"/>
            <a:ext cx="4141440" cy="107730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1BB457-589F-5B49-83CB-11EF7BAEC7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87" y="5556540"/>
            <a:ext cx="2931914" cy="10668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(2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Density term: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Orthogonal term: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Overall loss: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11A357-C798-8140-9F0E-481712E857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287" y="2085363"/>
            <a:ext cx="5064224" cy="973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/>
              <p:nvPr/>
            </p:nvSpPr>
            <p:spPr>
              <a:xfrm>
                <a:off x="6481668" y="3139420"/>
                <a:ext cx="2641813" cy="797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i="1" dirty="0">
                    <a:latin typeface="Times" pitchFamily="2" charset="0"/>
                  </a:rPr>
                  <a:t>: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 err="1">
                    <a:latin typeface="Times" pitchFamily="2" charset="0"/>
                  </a:rPr>
                  <a:t>-th</a:t>
                </a:r>
                <a:r>
                  <a:rPr lang="en-US" altLang="zh-TW" sz="1200" dirty="0">
                    <a:latin typeface="Times" pitchFamily="2" charset="0"/>
                  </a:rPr>
                  <a:t> anchor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mean of intra-class pairs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mean of intra-class pairs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similarity between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 err="1">
                    <a:latin typeface="Times" pitchFamily="2" charset="0"/>
                  </a:rPr>
                  <a:t>-th</a:t>
                </a:r>
                <a:r>
                  <a:rPr lang="en-US" altLang="zh-TW" sz="1200" dirty="0">
                    <a:latin typeface="Times" pitchFamily="2" charset="0"/>
                  </a:rPr>
                  <a:t> and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-</a:t>
                </a:r>
                <a:r>
                  <a:rPr lang="en-US" altLang="zh-TW" sz="1200" dirty="0" err="1">
                    <a:latin typeface="Times" pitchFamily="2" charset="0"/>
                  </a:rPr>
                  <a:t>th</a:t>
                </a:r>
                <a:r>
                  <a:rPr lang="en-US" altLang="zh-TW" sz="1200" dirty="0">
                    <a:latin typeface="Times" pitchFamily="2" charset="0"/>
                  </a:rPr>
                  <a:t> sample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668" y="3139420"/>
                <a:ext cx="2641813" cy="797270"/>
              </a:xfrm>
              <a:prstGeom prst="rect">
                <a:avLst/>
              </a:prstGeom>
              <a:blipFill>
                <a:blip r:embed="rId6"/>
                <a:stretch>
                  <a:fillRect l="-2392" t="-6250" r="-2392"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/>
              <p:nvPr/>
            </p:nvSpPr>
            <p:spPr>
              <a:xfrm>
                <a:off x="3147579" y="4779170"/>
                <a:ext cx="192847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579" y="4779170"/>
                <a:ext cx="1928477" cy="298415"/>
              </a:xfrm>
              <a:prstGeom prst="rect">
                <a:avLst/>
              </a:prstGeom>
              <a:blipFill>
                <a:blip r:embed="rId7"/>
                <a:stretch>
                  <a:fillRect l="-2614" t="-8333" b="-29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76ED31F-3971-0F48-88DC-9E1E9EE2C4C4}"/>
                  </a:ext>
                </a:extLst>
              </p:cNvPr>
              <p:cNvSpPr txBox="1"/>
              <p:nvPr/>
            </p:nvSpPr>
            <p:spPr>
              <a:xfrm>
                <a:off x="6481668" y="4779101"/>
                <a:ext cx="1494448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intra-class boundary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inter-class boundary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76ED31F-3971-0F48-88DC-9E1E9EE2C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668" y="4779101"/>
                <a:ext cx="1494448" cy="383631"/>
              </a:xfrm>
              <a:prstGeom prst="rect">
                <a:avLst/>
              </a:prstGeom>
              <a:blipFill>
                <a:blip r:embed="rId8"/>
                <a:stretch>
                  <a:fillRect l="-4237" t="-12903" r="-5932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55F4E04-6024-4C44-8C2D-A7D94376BFB0}"/>
                  </a:ext>
                </a:extLst>
              </p:cNvPr>
              <p:cNvSpPr txBox="1"/>
              <p:nvPr/>
            </p:nvSpPr>
            <p:spPr>
              <a:xfrm>
                <a:off x="6481668" y="6156012"/>
                <a:ext cx="8690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norm value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55F4E04-6024-4C44-8C2D-A7D94376B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668" y="6156012"/>
                <a:ext cx="869084" cy="369332"/>
              </a:xfrm>
              <a:prstGeom prst="rect">
                <a:avLst/>
              </a:prstGeom>
              <a:blipFill>
                <a:blip r:embed="rId9"/>
                <a:stretch>
                  <a:fillRect l="-7246" t="-13333" r="-10145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3962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91916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損失関数のまとめ (Huber,Log-Cosh,Poisson,CustomLoss,MAE,MSE) - Qiita">
            <a:extLst>
              <a:ext uri="{FF2B5EF4-FFF2-40B4-BE49-F238E27FC236}">
                <a16:creationId xmlns:a16="http://schemas.microsoft.com/office/drawing/2014/main" id="{49F7526B-E90C-454A-B5A5-4CCEFA7B6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2"/>
          <a:stretch/>
        </p:blipFill>
        <p:spPr bwMode="auto">
          <a:xfrm>
            <a:off x="3618102" y="3573016"/>
            <a:ext cx="4795818" cy="282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Depression Estimation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 is a regression task.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 predict a precise regression score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Mean Square Error (MSE) loss for optimization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 may not refine the intensity of the loss properly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square operation to enlarge the penalty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38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/>
              <p:nvPr/>
            </p:nvSpPr>
            <p:spPr>
              <a:xfrm>
                <a:off x="1331640" y="4669598"/>
                <a:ext cx="1682640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4669598"/>
                <a:ext cx="1682640" cy="840295"/>
              </a:xfrm>
              <a:prstGeom prst="rect">
                <a:avLst/>
              </a:prstGeom>
              <a:blipFill>
                <a:blip r:embed="rId4"/>
                <a:stretch>
                  <a:fillRect l="-42537" t="-119403" b="-1791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72818D46-DAC1-C942-A7C8-A887E8FDF192}"/>
              </a:ext>
            </a:extLst>
          </p:cNvPr>
          <p:cNvSpPr/>
          <p:nvPr/>
        </p:nvSpPr>
        <p:spPr>
          <a:xfrm>
            <a:off x="764818" y="402051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/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ground-truth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blipFill>
                <a:blip r:embed="rId5"/>
                <a:stretch>
                  <a:fillRect l="-6329" r="-7595" b="-10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844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Distributed Loss (1 / 3)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take the classification viewpoint to refine the loss value.</a:t>
                </a:r>
              </a:p>
              <a:p>
                <a:pPr algn="just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the regression targets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separate the prediction into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bins.</a:t>
                </a:r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37" t="-993" r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39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490D3F-337E-E445-AB80-C3B9553039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01" y="3429000"/>
            <a:ext cx="4526915" cy="2766723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E553849-BC68-6849-B4A4-160D95D81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917936"/>
              </p:ext>
            </p:extLst>
          </p:nvPr>
        </p:nvGraphicFramePr>
        <p:xfrm>
          <a:off x="4897087" y="4091636"/>
          <a:ext cx="4044234" cy="1441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2117">
                  <a:extLst>
                    <a:ext uri="{9D8B030D-6E8A-4147-A177-3AD203B41FA5}">
                      <a16:colId xmlns:a16="http://schemas.microsoft.com/office/drawing/2014/main" val="3464795702"/>
                    </a:ext>
                  </a:extLst>
                </a:gridCol>
                <a:gridCol w="2022117">
                  <a:extLst>
                    <a:ext uri="{9D8B030D-6E8A-4147-A177-3AD203B41FA5}">
                      <a16:colId xmlns:a16="http://schemas.microsoft.com/office/drawing/2014/main" val="243074696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BDI-II Score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Depression Severity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87084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0 - 13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2589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14 - 19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Mild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568255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20 - 28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97619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29 - 45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Severe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02297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1F50DF8-882A-4342-A23F-A99A1C278F5B}"/>
              </a:ext>
            </a:extLst>
          </p:cNvPr>
          <p:cNvSpPr/>
          <p:nvPr/>
        </p:nvSpPr>
        <p:spPr>
          <a:xfrm>
            <a:off x="251520" y="6381908"/>
            <a:ext cx="86199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kern="100" dirty="0">
                <a:latin typeface="Times New Roman" panose="02020603050405020304" pitchFamily="18" charset="0"/>
                <a:ea typeface="標楷體" panose="02010601000101010101" pitchFamily="2" charset="-120"/>
              </a:rPr>
              <a:t>[21] A. Beck, R. Steer, R. Ball, and W. Ranieri, "Comparison of Beck Depression Inventories -IA and -II in psychiatric outpatients," </a:t>
            </a:r>
            <a:r>
              <a:rPr lang="en-US" altLang="zh-TW" sz="800" i="1" kern="100" dirty="0">
                <a:latin typeface="Times New Roman" panose="02020603050405020304" pitchFamily="18" charset="0"/>
                <a:ea typeface="標楷體" panose="02010601000101010101" pitchFamily="2" charset="-120"/>
              </a:rPr>
              <a:t>Journal of personality assessment, </a:t>
            </a:r>
            <a:r>
              <a:rPr lang="en-US" altLang="zh-TW" sz="800" kern="100" dirty="0">
                <a:latin typeface="Times New Roman" panose="02020603050405020304" pitchFamily="18" charset="0"/>
                <a:ea typeface="標楷體" panose="02010601000101010101" pitchFamily="2" charset="-120"/>
              </a:rPr>
              <a:t>vol. 67 3, pp. 588-97, 1996.</a:t>
            </a:r>
            <a:r>
              <a:rPr lang="zh-TW" altLang="zh-TW" sz="800" dirty="0"/>
              <a:t> </a:t>
            </a:r>
            <a:endParaRPr lang="zh-TW" altLang="en-US" sz="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203B9E-BF0B-0C44-923E-95A7677DB893}"/>
              </a:ext>
            </a:extLst>
          </p:cNvPr>
          <p:cNvSpPr/>
          <p:nvPr/>
        </p:nvSpPr>
        <p:spPr>
          <a:xfrm>
            <a:off x="6655349" y="5500492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kern="100" dirty="0"/>
              <a:t>[21]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7944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(1 / 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Schizophrenia [1] requires more attentions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mental illness that will progressively change a person's mental state and cause serious social problems.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are unable to express their real thinking ordinarily. Also, their behaviors are often different from someone else’s.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symptoms can be divided into: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[3 - 5]: flat affect, alogia,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asociality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anhedonia, and avolition 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[5]: hallucinations, delusions, and disorganized speech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DFB9E8-482E-4AE2-BFF5-6C187CFC9CEF}"/>
              </a:ext>
            </a:extLst>
          </p:cNvPr>
          <p:cNvSpPr/>
          <p:nvPr/>
        </p:nvSpPr>
        <p:spPr>
          <a:xfrm>
            <a:off x="457200" y="6150114"/>
            <a:ext cx="7931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/>
              <a:t>[1] M. Owen, A. </a:t>
            </a:r>
            <a:r>
              <a:rPr lang="en-US" altLang="zh-TW" sz="800" dirty="0" err="1"/>
              <a:t>Sawa</a:t>
            </a:r>
            <a:r>
              <a:rPr lang="en-US" altLang="zh-TW" sz="800" dirty="0"/>
              <a:t> and P. Mortensen, “Schizophrenia,” </a:t>
            </a:r>
            <a:r>
              <a:rPr lang="en-US" altLang="zh-TW" sz="800" i="1" dirty="0"/>
              <a:t>The Lancet</a:t>
            </a:r>
            <a:r>
              <a:rPr lang="en-US" altLang="zh-TW" sz="800" dirty="0"/>
              <a:t>, vol. 388, no. 10039, pp. 86-97, 2016.</a:t>
            </a:r>
          </a:p>
          <a:p>
            <a:r>
              <a:rPr lang="en-US" altLang="zh-TW" sz="800" dirty="0"/>
              <a:t>[2] P. </a:t>
            </a:r>
            <a:r>
              <a:rPr lang="en-US" altLang="zh-TW" sz="800" dirty="0" err="1"/>
              <a:t>Stępnicki</a:t>
            </a:r>
            <a:r>
              <a:rPr lang="en-US" altLang="zh-TW" sz="800" dirty="0"/>
              <a:t>, M. </a:t>
            </a:r>
            <a:r>
              <a:rPr lang="en-US" altLang="zh-TW" sz="800" dirty="0" err="1"/>
              <a:t>Kondej</a:t>
            </a:r>
            <a:r>
              <a:rPr lang="en-US" altLang="zh-TW" sz="800" dirty="0"/>
              <a:t> and A. </a:t>
            </a:r>
            <a:r>
              <a:rPr lang="en-US" altLang="zh-TW" sz="800" dirty="0" err="1"/>
              <a:t>Kaczor</a:t>
            </a:r>
            <a:r>
              <a:rPr lang="en-US" altLang="zh-TW" sz="800" dirty="0"/>
              <a:t>, “Current Concepts and Treatments of Schizophrenia,” </a:t>
            </a:r>
            <a:r>
              <a:rPr lang="en-US" altLang="zh-TW" sz="800" i="1" dirty="0"/>
              <a:t>Molecules</a:t>
            </a:r>
            <a:r>
              <a:rPr lang="en-US" altLang="zh-TW" sz="800" dirty="0"/>
              <a:t>, vol. 23, no. 8, p. 2087, 2018. </a:t>
            </a:r>
          </a:p>
          <a:p>
            <a:r>
              <a:rPr lang="en-US" altLang="zh-TW" sz="800" dirty="0"/>
              <a:t>[3] M. </a:t>
            </a:r>
            <a:r>
              <a:rPr lang="en-US" altLang="zh-TW" sz="800" dirty="0" err="1"/>
              <a:t>Adida</a:t>
            </a:r>
            <a:r>
              <a:rPr lang="en-US" altLang="zh-TW" sz="800" dirty="0"/>
              <a:t>, J. </a:t>
            </a:r>
            <a:r>
              <a:rPr lang="en-US" altLang="zh-TW" sz="800" dirty="0" err="1"/>
              <a:t>Azorin</a:t>
            </a:r>
            <a:r>
              <a:rPr lang="en-US" altLang="zh-TW" sz="800" dirty="0"/>
              <a:t>, R. </a:t>
            </a:r>
            <a:r>
              <a:rPr lang="en-US" altLang="zh-TW" sz="800" dirty="0" err="1"/>
              <a:t>Belzeaux</a:t>
            </a:r>
            <a:r>
              <a:rPr lang="en-US" altLang="zh-TW" sz="800" dirty="0"/>
              <a:t> and E. </a:t>
            </a:r>
            <a:r>
              <a:rPr lang="en-US" altLang="zh-TW" sz="800" dirty="0" err="1"/>
              <a:t>Fakra</a:t>
            </a:r>
            <a:r>
              <a:rPr lang="en-US" altLang="zh-TW" sz="800" dirty="0"/>
              <a:t>, “[Negative Symptoms: clinical and psychometric aspects],” </a:t>
            </a:r>
            <a:r>
              <a:rPr lang="en-US" altLang="zh-TW" sz="800" i="1" dirty="0" err="1"/>
              <a:t>L’Encephale</a:t>
            </a:r>
            <a:r>
              <a:rPr lang="en-US" altLang="zh-TW" sz="800" dirty="0"/>
              <a:t>, vol. 41, no. 6, pp. 6S15-6S17, 2015. </a:t>
            </a:r>
          </a:p>
          <a:p>
            <a:r>
              <a:rPr lang="en-US" altLang="zh-TW" sz="800" dirty="0"/>
              <a:t>[4] C. Mach and S. </a:t>
            </a:r>
            <a:r>
              <a:rPr lang="en-US" altLang="zh-TW" sz="800" dirty="0" err="1"/>
              <a:t>Dollfus</a:t>
            </a:r>
            <a:r>
              <a:rPr lang="en-US" altLang="zh-TW" sz="800" dirty="0"/>
              <a:t>, “Scale for Assessing Negative Symptoms in Schizophrenia: A Systematic Review,” </a:t>
            </a:r>
            <a:r>
              <a:rPr lang="en-US" altLang="zh-TW" sz="800" i="1" dirty="0" err="1"/>
              <a:t>L’Encephale</a:t>
            </a:r>
            <a:r>
              <a:rPr lang="en-US" altLang="zh-TW" sz="800" dirty="0"/>
              <a:t>, vol. 42, no. 2, pp. 165-171, 2016.</a:t>
            </a:r>
          </a:p>
          <a:p>
            <a:r>
              <a:rPr lang="en-US" altLang="zh-TW" sz="800" dirty="0"/>
              <a:t>[5] </a:t>
            </a:r>
            <a:r>
              <a:rPr lang="en-US" altLang="zh-TW" sz="800" i="1" dirty="0"/>
              <a:t>Diagnostic and statistical manual of mental disorders</a:t>
            </a:r>
            <a:r>
              <a:rPr lang="en-US" altLang="zh-TW" sz="800" dirty="0"/>
              <a:t>. Washington (D.C.): American Psychiatric Publishing, 2013.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4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Distributed Loss (2 / 3)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predictions of bins corresponding to the target score.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40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0490D3F-337E-E445-AB80-C3B9553039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56" y="2588705"/>
            <a:ext cx="4572000" cy="2794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/>
              <p:nvPr/>
            </p:nvSpPr>
            <p:spPr>
              <a:xfrm>
                <a:off x="1043608" y="2766618"/>
                <a:ext cx="3011658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TW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766618"/>
                <a:ext cx="3011658" cy="840295"/>
              </a:xfrm>
              <a:prstGeom prst="rect">
                <a:avLst/>
              </a:prstGeom>
              <a:blipFill>
                <a:blip r:embed="rId4"/>
                <a:stretch>
                  <a:fillRect l="-24370" t="-117647" b="-1764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/>
              <p:nvPr/>
            </p:nvSpPr>
            <p:spPr>
              <a:xfrm>
                <a:off x="3030594" y="3844840"/>
                <a:ext cx="2049344" cy="952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594" y="3844840"/>
                <a:ext cx="2049344" cy="952312"/>
              </a:xfrm>
              <a:prstGeom prst="rect">
                <a:avLst/>
              </a:prstGeom>
              <a:blipFill>
                <a:blip r:embed="rId5"/>
                <a:stretch>
                  <a:fillRect l="-1852" r="-3704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29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Distributed Loss (3/ 3)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learning scheme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41</a:t>
            </a:fld>
            <a:endParaRPr lang="en-US" altLang="ja-JP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85C4A54-D343-D24C-B919-454BAA60B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92" y="2527013"/>
            <a:ext cx="7705016" cy="307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89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53977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– Transfer Learning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studies consider using several FER dataset for pre-training.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longer training procedure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43</a:t>
            </a:fld>
            <a:endParaRPr lang="en-US" altLang="ja-JP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1CC9C4-F1E6-1949-9D53-5A63D0BC2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01" y="3635042"/>
            <a:ext cx="3808022" cy="22913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92389D-F307-0E4E-80FC-D4EF64ED238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85054" y="3635042"/>
            <a:ext cx="4563658" cy="26101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F002483-0A16-1848-9ACF-C6B1AA1DCE49}"/>
              </a:ext>
            </a:extLst>
          </p:cNvPr>
          <p:cNvSpPr/>
          <p:nvPr/>
        </p:nvSpPr>
        <p:spPr>
          <a:xfrm>
            <a:off x="6552877" y="1040600"/>
            <a:ext cx="2443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FER: Facial Expression Recognition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90472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– Knowledge Transfer</a:t>
            </a:r>
            <a:endParaRPr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is an extension of emotion.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Exponential Moving Average (EMA) to smoothly transfer the emotion prior knowledge to depression model.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-1522040" y="6265118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44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002483-0A16-1848-9ACF-C6B1AA1DCE49}"/>
              </a:ext>
            </a:extLst>
          </p:cNvPr>
          <p:cNvSpPr/>
          <p:nvPr/>
        </p:nvSpPr>
        <p:spPr>
          <a:xfrm>
            <a:off x="6552877" y="1040600"/>
            <a:ext cx="2443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FER: Facial Expression Recognition</a:t>
            </a:r>
            <a:endParaRPr lang="zh-TW" altLang="en-US" sz="1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B9C015-7A18-3347-91CA-1EBDB08B4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13" y="2911355"/>
            <a:ext cx="2239399" cy="3828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/>
              <p:nvPr/>
            </p:nvSpPr>
            <p:spPr>
              <a:xfrm>
                <a:off x="1187624" y="3160827"/>
                <a:ext cx="6408712" cy="2118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/>
                  <a:t>In each iteration: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dirty="0"/>
                  <a:t>Train emotion model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/>
                  <a:t>EMA </a:t>
                </a:r>
                <a:r>
                  <a:rPr lang="en-US" altLang="zh-TW" dirty="0"/>
                  <a:t>scheme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/>
                  <a:t>Train depression model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160827"/>
                <a:ext cx="6408712" cy="2118465"/>
              </a:xfrm>
              <a:prstGeom prst="rect">
                <a:avLst/>
              </a:prstGeom>
              <a:blipFill>
                <a:blip r:embed="rId4"/>
                <a:stretch>
                  <a:fillRect l="-791" b="-35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/>
              <p:nvPr/>
            </p:nvSpPr>
            <p:spPr>
              <a:xfrm>
                <a:off x="4139952" y="5465083"/>
                <a:ext cx="2032784" cy="8744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smoothing factor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emotion model</a:t>
                </a: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5465083"/>
                <a:ext cx="2032784" cy="874470"/>
              </a:xfrm>
              <a:prstGeom prst="rect">
                <a:avLst/>
              </a:prstGeom>
              <a:blipFill>
                <a:blip r:embed="rId5"/>
                <a:stretch>
                  <a:fillRect l="-3086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631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1936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– Introduction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Based on the handbook about mental illness [5, 6], the mental disorder of schizophrenia patients can be evaluated by </a:t>
            </a:r>
            <a:r>
              <a:rPr lang="en-US" altLang="zh-TW" sz="2400" i="1" dirty="0"/>
              <a:t>Bipolar</a:t>
            </a:r>
            <a:r>
              <a:rPr lang="en-US" altLang="zh-TW" sz="2400" dirty="0"/>
              <a:t> disorder 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disorder. </a:t>
            </a:r>
          </a:p>
          <a:p>
            <a:pPr algn="just"/>
            <a:r>
              <a:rPr lang="en-US" altLang="zh-TW" dirty="0"/>
              <a:t>In cognitive science [22, 23]</a:t>
            </a:r>
          </a:p>
          <a:p>
            <a:pPr lvl="1" algn="just"/>
            <a:r>
              <a:rPr lang="en-US" altLang="zh-TW" dirty="0"/>
              <a:t>Emotion is defined as a state of readiness for the action when humans face stimulus events [22]. </a:t>
            </a:r>
          </a:p>
          <a:p>
            <a:pPr lvl="1" algn="just"/>
            <a:r>
              <a:rPr lang="en-US" altLang="zh-TW" dirty="0"/>
              <a:t>The duration of emotion is 0.05 to 0.5 seconds [24, 25].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46</a:t>
            </a:fld>
            <a:endParaRPr lang="en-US" altLang="ja-JP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C8D348-9BB1-8B44-BBBD-6CA1980E9850}"/>
              </a:ext>
            </a:extLst>
          </p:cNvPr>
          <p:cNvSpPr/>
          <p:nvPr/>
        </p:nvSpPr>
        <p:spPr>
          <a:xfrm>
            <a:off x="231407" y="5301208"/>
            <a:ext cx="86811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/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[22] P. Ekman, "An argument for basic emotions," </a:t>
            </a:r>
            <a:r>
              <a:rPr lang="en-US" altLang="zh-TW" sz="1000" i="1" kern="100" dirty="0">
                <a:latin typeface="Times" pitchFamily="2" charset="0"/>
                <a:ea typeface="標楷體" panose="02010601000101010101" pitchFamily="2" charset="-120"/>
              </a:rPr>
              <a:t>Cognition &amp; Emotion, 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vol. 6, pp. 169-200, 1992.</a:t>
            </a:r>
            <a:endParaRPr lang="zh-TW" altLang="zh-TW" sz="1000" kern="100" dirty="0">
              <a:latin typeface="Times" pitchFamily="2" charset="0"/>
              <a:ea typeface="標楷體" panose="02010601000101010101" pitchFamily="2" charset="-120"/>
            </a:endParaRPr>
          </a:p>
          <a:p>
            <a:pPr algn="just"/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[23] E. K. Gray and D. Watson, "Assessing positive and negative affect via self-report," 2007.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en-US" altLang="zh-TW" sz="1000" dirty="0">
              <a:latin typeface="Times" pitchFamily="2" charset="0"/>
            </a:endParaRPr>
          </a:p>
          <a:p>
            <a:pPr algn="just"/>
            <a:r>
              <a:rPr lang="en-US" altLang="zh-TW" sz="1000" dirty="0">
                <a:latin typeface="Times" pitchFamily="2" charset="0"/>
              </a:rPr>
              <a:t>[24] E. </a:t>
            </a:r>
            <a:r>
              <a:rPr lang="en-US" altLang="zh-TW" sz="1000" dirty="0" err="1">
                <a:latin typeface="Times" pitchFamily="2" charset="0"/>
              </a:rPr>
              <a:t>Svetieva</a:t>
            </a:r>
            <a:r>
              <a:rPr lang="en-US" altLang="zh-TW" sz="1000" dirty="0">
                <a:latin typeface="Times" pitchFamily="2" charset="0"/>
              </a:rPr>
              <a:t> and M. G. Frank, "Empathy, emotion dysregulation, and enhanced </a:t>
            </a:r>
            <a:r>
              <a:rPr lang="en-US" altLang="zh-TW" sz="1000" dirty="0" err="1">
                <a:latin typeface="Times" pitchFamily="2" charset="0"/>
              </a:rPr>
              <a:t>microexpression</a:t>
            </a:r>
            <a:r>
              <a:rPr lang="en-US" altLang="zh-TW" sz="1000" dirty="0">
                <a:latin typeface="Times" pitchFamily="2" charset="0"/>
              </a:rPr>
              <a:t> recognition ability," </a:t>
            </a:r>
            <a:r>
              <a:rPr lang="en-US" altLang="zh-TW" sz="1000" i="1" dirty="0">
                <a:latin typeface="Times" pitchFamily="2" charset="0"/>
              </a:rPr>
              <a:t>Motivation and Emotion, </a:t>
            </a:r>
            <a:r>
              <a:rPr lang="en-US" altLang="zh-TW" sz="1000" dirty="0">
                <a:latin typeface="Times" pitchFamily="2" charset="0"/>
              </a:rPr>
              <a:t>vol. 40, pp. 309-320, 2016.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en-US" altLang="zh-TW" sz="1000" dirty="0">
              <a:latin typeface="Times" pitchFamily="2" charset="0"/>
            </a:endParaRPr>
          </a:p>
          <a:p>
            <a:pPr algn="just"/>
            <a:r>
              <a:rPr lang="en-US" altLang="zh-TW" sz="1000" dirty="0">
                <a:latin typeface="Times" pitchFamily="2" charset="0"/>
              </a:rPr>
              <a:t>[25] C. Hurley, A. E. Anker, M. G. Frank, D. Matsumoto, and H. C. Hwang, "Background factors predicting accuracy and improvement in micro expression recognition," </a:t>
            </a:r>
            <a:r>
              <a:rPr lang="en-US" altLang="zh-TW" sz="1000" i="1" dirty="0">
                <a:latin typeface="Times" pitchFamily="2" charset="0"/>
              </a:rPr>
              <a:t>Motivation and Emotion, </a:t>
            </a:r>
            <a:r>
              <a:rPr lang="en-US" altLang="zh-TW" sz="1000" dirty="0">
                <a:latin typeface="Times" pitchFamily="2" charset="0"/>
              </a:rPr>
              <a:t>vol. 38, pp. 700-714, 2014.</a:t>
            </a:r>
            <a:endParaRPr lang="zh-TW" altLang="zh-TW" sz="1000" dirty="0">
              <a:latin typeface="Times" pitchFamily="2" charset="0"/>
            </a:endParaRPr>
          </a:p>
          <a:p>
            <a:pPr algn="just"/>
            <a:endParaRPr lang="zh-TW" altLang="en-US" sz="1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209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We here constitute the 16 frames (0.5 sec) as a video clip and adopt the prediction with 2 sec for analysis.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47</a:t>
            </a:fld>
            <a:endParaRPr lang="en-US" altLang="ja-JP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B5A319-E05A-7945-98E8-AD682E6CDD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95" y="2492896"/>
            <a:ext cx="5833209" cy="434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06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Bipolar </a:t>
            </a:r>
            <a:r>
              <a:rPr lang="en-US" altLang="zh-TW" sz="2400" dirty="0"/>
              <a:t>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with 2 sec.</a:t>
            </a:r>
          </a:p>
          <a:p>
            <a:pPr lvl="1" algn="just"/>
            <a:r>
              <a:rPr lang="en-US" altLang="zh-TW" sz="2000" dirty="0"/>
              <a:t>Set a threshold to determine the changing of emotional status.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48</a:t>
            </a:fld>
            <a:endParaRPr lang="en-US" altLang="ja-JP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DD202D-762F-6F46-9370-D8161285BB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6"/>
          <a:stretch/>
        </p:blipFill>
        <p:spPr>
          <a:xfrm>
            <a:off x="3118043" y="3255646"/>
            <a:ext cx="2907914" cy="34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71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 disorders, we check the predicted depressive level</a:t>
            </a:r>
          </a:p>
          <a:p>
            <a:pPr lvl="1" algn="just"/>
            <a:r>
              <a:rPr lang="en-US" altLang="zh-TW" sz="2000" dirty="0"/>
              <a:t>Based on BDI-II Score.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49</a:t>
            </a:fld>
            <a:endParaRPr lang="en-US" altLang="ja-JP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DD202D-762F-6F46-9370-D8161285BB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" r="64427" b="47211"/>
          <a:stretch/>
        </p:blipFill>
        <p:spPr>
          <a:xfrm>
            <a:off x="1606109" y="3580928"/>
            <a:ext cx="2411847" cy="2664297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0017EB2-00F0-5B44-872D-0E13D50D6A40}"/>
              </a:ext>
            </a:extLst>
          </p:cNvPr>
          <p:cNvGraphicFramePr>
            <a:graphicFrameLocks noGrp="1"/>
          </p:cNvGraphicFramePr>
          <p:nvPr/>
        </p:nvGraphicFramePr>
        <p:xfrm>
          <a:off x="4510088" y="4059042"/>
          <a:ext cx="4044234" cy="1441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2117">
                  <a:extLst>
                    <a:ext uri="{9D8B030D-6E8A-4147-A177-3AD203B41FA5}">
                      <a16:colId xmlns:a16="http://schemas.microsoft.com/office/drawing/2014/main" val="3464795702"/>
                    </a:ext>
                  </a:extLst>
                </a:gridCol>
                <a:gridCol w="2022117">
                  <a:extLst>
                    <a:ext uri="{9D8B030D-6E8A-4147-A177-3AD203B41FA5}">
                      <a16:colId xmlns:a16="http://schemas.microsoft.com/office/drawing/2014/main" val="243074696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BDI-II Score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Depression Severity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87084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0 - 13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2589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14 - 19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Mild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568255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20 - 28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97619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29 - 45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Severe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022971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D98D2118-A8B7-3E4A-8A2F-17558F9FCD97}"/>
              </a:ext>
            </a:extLst>
          </p:cNvPr>
          <p:cNvSpPr/>
          <p:nvPr/>
        </p:nvSpPr>
        <p:spPr>
          <a:xfrm>
            <a:off x="6268350" y="5534304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kern="100" dirty="0"/>
              <a:t>[21]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4252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(2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</a:rPr>
              <a:t>According to the handbook</a:t>
            </a:r>
            <a:r>
              <a:rPr lang="zh-TW" altLang="en-US" sz="2400" dirty="0">
                <a:latin typeface="Times" pitchFamily="2" charset="0"/>
              </a:rPr>
              <a:t> </a:t>
            </a:r>
            <a:r>
              <a:rPr lang="en-US" altLang="zh-TW" sz="2400" dirty="0">
                <a:latin typeface="Times" pitchFamily="2" charset="0"/>
              </a:rPr>
              <a:t>[5, 6] about mental illness, the mental disorder of schizophrenia can be described as </a:t>
            </a:r>
            <a:r>
              <a:rPr lang="en-US" altLang="zh-TW" sz="2400" i="1" dirty="0">
                <a:latin typeface="Times" pitchFamily="2" charset="0"/>
              </a:rPr>
              <a:t>Bipolar</a:t>
            </a:r>
            <a:r>
              <a:rPr lang="en-US" altLang="zh-TW" sz="2400" dirty="0">
                <a:latin typeface="Times" pitchFamily="2" charset="0"/>
              </a:rPr>
              <a:t> and </a:t>
            </a:r>
            <a:r>
              <a:rPr lang="en-US" altLang="zh-TW" sz="2400" i="1" dirty="0">
                <a:latin typeface="Times" pitchFamily="2" charset="0"/>
              </a:rPr>
              <a:t>Depression</a:t>
            </a:r>
            <a:r>
              <a:rPr lang="en-US" altLang="zh-TW" sz="2400" dirty="0">
                <a:latin typeface="Times" pitchFamily="2" charset="0"/>
              </a:rPr>
              <a:t> disorders. 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Bipolar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disorder is an </a:t>
            </a:r>
            <a:r>
              <a:rPr lang="en-US" altLang="zh-TW" sz="2000" dirty="0">
                <a:latin typeface="Times" pitchFamily="2" charset="0"/>
              </a:rPr>
              <a:t>unstable emotional condition</a:t>
            </a:r>
            <a:r>
              <a:rPr lang="zh-TW" altLang="zh-TW" sz="2000" dirty="0">
                <a:latin typeface="Times" pitchFamily="2" charset="0"/>
              </a:rPr>
              <a:t> </a:t>
            </a:r>
            <a:r>
              <a:rPr lang="en-US" altLang="zh-TW" sz="2000" dirty="0">
                <a:latin typeface="Times" pitchFamily="2" charset="0"/>
              </a:rPr>
              <a:t>characterized by abnormal cycles, persistent high mood and low mood.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Depression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disorder</a:t>
            </a:r>
            <a:r>
              <a:rPr lang="en-US" altLang="zh-TW" sz="2000" dirty="0">
                <a:latin typeface="Times" pitchFamily="2" charset="0"/>
              </a:rPr>
              <a:t> is a low emotional state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These disorders are highly related to emotion and depression.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Emotion recognition and depression estimation are extensively discussed in previous studies.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FDDC1-9AF5-5E41-919E-38CB52D8E187}"/>
              </a:ext>
            </a:extLst>
          </p:cNvPr>
          <p:cNvSpPr/>
          <p:nvPr/>
        </p:nvSpPr>
        <p:spPr>
          <a:xfrm>
            <a:off x="460612" y="615011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800" dirty="0"/>
              <a:t>[6] ICD-10. Geneva: World Health Organization, 2004.</a:t>
            </a:r>
            <a:endParaRPr lang="zh-TW" altLang="en-US" sz="8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5705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1683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Dataset – CAER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CAER </a:t>
            </a:r>
            <a:r>
              <a:rPr lang="en-US" altLang="zh-CN" sz="2800" dirty="0">
                <a:latin typeface="Times" panose="02020603050405020304" pitchFamily="18" charset="0"/>
                <a:cs typeface="Times" panose="02020603050405020304" pitchFamily="18" charset="0"/>
              </a:rPr>
              <a:t>[14]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for emotion recognition</a:t>
            </a:r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0208A695-6C39-6D48-935D-01CC26689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40514"/>
              </p:ext>
            </p:extLst>
          </p:nvPr>
        </p:nvGraphicFramePr>
        <p:xfrm>
          <a:off x="987367" y="2420888"/>
          <a:ext cx="7169266" cy="3553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881">
                  <a:extLst>
                    <a:ext uri="{9D8B030D-6E8A-4147-A177-3AD203B41FA5}">
                      <a16:colId xmlns:a16="http://schemas.microsoft.com/office/drawing/2014/main" val="2787448219"/>
                    </a:ext>
                  </a:extLst>
                </a:gridCol>
                <a:gridCol w="1731881">
                  <a:extLst>
                    <a:ext uri="{9D8B030D-6E8A-4147-A177-3AD203B41FA5}">
                      <a16:colId xmlns:a16="http://schemas.microsoft.com/office/drawing/2014/main" val="1551167280"/>
                    </a:ext>
                  </a:extLst>
                </a:gridCol>
                <a:gridCol w="1973623">
                  <a:extLst>
                    <a:ext uri="{9D8B030D-6E8A-4147-A177-3AD203B41FA5}">
                      <a16:colId xmlns:a16="http://schemas.microsoft.com/office/drawing/2014/main" val="614309942"/>
                    </a:ext>
                  </a:extLst>
                </a:gridCol>
                <a:gridCol w="1731881">
                  <a:extLst>
                    <a:ext uri="{9D8B030D-6E8A-4147-A177-3AD203B41FA5}">
                      <a16:colId xmlns:a16="http://schemas.microsoft.com/office/drawing/2014/main" val="3622075229"/>
                    </a:ext>
                  </a:extLst>
                </a:gridCol>
              </a:tblGrid>
              <a:tr h="39484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Category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 of clips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 of frames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3575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Anger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139681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12.33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341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Disgust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59630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5.44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0448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Fear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46441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3.89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5275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Happy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2726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219377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20.64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9817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Natural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4579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377276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34.69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05519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1473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138599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11.16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81620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126873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11.83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66620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Total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1107877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30765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854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Dataset – AVEC14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AVEC14 [21] dataset for depression estimation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videos with 20 – 30 minutes 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52</a:t>
            </a:fld>
            <a:endParaRPr lang="en-US" altLang="ja-JP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D5F1CD8-CAC4-0C41-ACE3-0DF432A10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322347"/>
              </p:ext>
            </p:extLst>
          </p:nvPr>
        </p:nvGraphicFramePr>
        <p:xfrm>
          <a:off x="1547664" y="2924944"/>
          <a:ext cx="6190560" cy="24048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5280">
                  <a:extLst>
                    <a:ext uri="{9D8B030D-6E8A-4147-A177-3AD203B41FA5}">
                      <a16:colId xmlns:a16="http://schemas.microsoft.com/office/drawing/2014/main" val="3464795702"/>
                    </a:ext>
                  </a:extLst>
                </a:gridCol>
                <a:gridCol w="3095280">
                  <a:extLst>
                    <a:ext uri="{9D8B030D-6E8A-4147-A177-3AD203B41FA5}">
                      <a16:colId xmlns:a16="http://schemas.microsoft.com/office/drawing/2014/main" val="2430746960"/>
                    </a:ext>
                  </a:extLst>
                </a:gridCol>
              </a:tblGrid>
              <a:tr h="80162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BDI-II Score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Depression Severity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870842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0 - 13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25896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14 - 19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Mild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568255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20 - 28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  <a:endParaRPr lang="zh-TW" sz="20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976195"/>
                  </a:ext>
                </a:extLst>
              </a:tr>
              <a:tr h="40081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29 - 45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Severe</a:t>
                      </a:r>
                      <a:endParaRPr lang="zh-TW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022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861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Dataset – Image Retrieval Benchmarks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benchmarks are used for metric learning.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53</a:t>
            </a:fld>
            <a:endParaRPr lang="en-US" altLang="ja-JP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6AEC8B8-98CF-A741-9114-88754387B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374396"/>
              </p:ext>
            </p:extLst>
          </p:nvPr>
        </p:nvGraphicFramePr>
        <p:xfrm>
          <a:off x="1265554" y="2591262"/>
          <a:ext cx="6612892" cy="2220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134">
                  <a:extLst>
                    <a:ext uri="{9D8B030D-6E8A-4147-A177-3AD203B41FA5}">
                      <a16:colId xmlns:a16="http://schemas.microsoft.com/office/drawing/2014/main" val="1306203944"/>
                    </a:ext>
                  </a:extLst>
                </a:gridCol>
                <a:gridCol w="2807712">
                  <a:extLst>
                    <a:ext uri="{9D8B030D-6E8A-4147-A177-3AD203B41FA5}">
                      <a16:colId xmlns:a16="http://schemas.microsoft.com/office/drawing/2014/main" val="1241417679"/>
                    </a:ext>
                  </a:extLst>
                </a:gridCol>
                <a:gridCol w="1653523">
                  <a:extLst>
                    <a:ext uri="{9D8B030D-6E8A-4147-A177-3AD203B41FA5}">
                      <a16:colId xmlns:a16="http://schemas.microsoft.com/office/drawing/2014/main" val="667911871"/>
                    </a:ext>
                  </a:extLst>
                </a:gridCol>
                <a:gridCol w="1653523">
                  <a:extLst>
                    <a:ext uri="{9D8B030D-6E8A-4147-A177-3AD203B41FA5}">
                      <a16:colId xmlns:a16="http://schemas.microsoft.com/office/drawing/2014/main" val="3383621676"/>
                    </a:ext>
                  </a:extLst>
                </a:gridCol>
              </a:tblGrid>
              <a:tr h="4440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Benchmark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Category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# of images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1798284"/>
                  </a:ext>
                </a:extLst>
              </a:tr>
              <a:tr h="444027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Small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CUB</a:t>
                      </a:r>
                      <a:r>
                        <a:rPr lang="zh-TW" altLang="en-US" sz="1600" kern="100" dirty="0">
                          <a:effectLst/>
                        </a:rPr>
                        <a:t> </a:t>
                      </a:r>
                      <a:r>
                        <a:rPr lang="en-US" altLang="zh-TW" sz="1600" kern="100" dirty="0">
                          <a:effectLst/>
                        </a:rPr>
                        <a:t>[22]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200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11,788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96186798"/>
                  </a:ext>
                </a:extLst>
              </a:tr>
              <a:tr h="444027">
                <a:tc vMerge="1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Cars-196 [23]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196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16,185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4683907"/>
                  </a:ext>
                </a:extLst>
              </a:tr>
              <a:tr h="444027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標楷體" panose="02010601000101010101" pitchFamily="2" charset="-120"/>
                          <a:cs typeface="Times New Roman" panose="02020603050405020304" pitchFamily="18" charset="0"/>
                        </a:rPr>
                        <a:t>Large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SOP [24]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22,634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120,053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0315724"/>
                  </a:ext>
                </a:extLst>
              </a:tr>
              <a:tr h="444027">
                <a:tc vMerge="1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In-Shop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7,986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72,712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2685121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C0F3E82-8D24-4A47-BD9B-4832FE9D8947}"/>
              </a:ext>
            </a:extLst>
          </p:cNvPr>
          <p:cNvSpPr/>
          <p:nvPr/>
        </p:nvSpPr>
        <p:spPr>
          <a:xfrm>
            <a:off x="251520" y="5289340"/>
            <a:ext cx="849719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latin typeface="Times" pitchFamily="2" charset="0"/>
              </a:rPr>
              <a:t>[22] C. Wah, S. Branson, P. </a:t>
            </a:r>
            <a:r>
              <a:rPr lang="en-US" altLang="zh-TW" sz="1000" dirty="0" err="1">
                <a:latin typeface="Times" pitchFamily="2" charset="0"/>
              </a:rPr>
              <a:t>Welinder</a:t>
            </a:r>
            <a:r>
              <a:rPr lang="en-US" altLang="zh-TW" sz="1000" dirty="0">
                <a:latin typeface="Times" pitchFamily="2" charset="0"/>
              </a:rPr>
              <a:t>, P. </a:t>
            </a:r>
            <a:r>
              <a:rPr lang="en-US" altLang="zh-TW" sz="1000" dirty="0" err="1">
                <a:latin typeface="Times" pitchFamily="2" charset="0"/>
              </a:rPr>
              <a:t>Perona</a:t>
            </a:r>
            <a:r>
              <a:rPr lang="en-US" altLang="zh-TW" sz="1000" dirty="0">
                <a:latin typeface="Times" pitchFamily="2" charset="0"/>
              </a:rPr>
              <a:t>, and S. J. </a:t>
            </a:r>
            <a:r>
              <a:rPr lang="en-US" altLang="zh-TW" sz="1000" dirty="0" err="1">
                <a:latin typeface="Times" pitchFamily="2" charset="0"/>
              </a:rPr>
              <a:t>Belongie</a:t>
            </a:r>
            <a:r>
              <a:rPr lang="en-US" altLang="zh-TW" sz="1000" dirty="0">
                <a:latin typeface="Times" pitchFamily="2" charset="0"/>
              </a:rPr>
              <a:t>, "The Caltech-UCSD Birds-200-2011 Dataset," 2011.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en-US" altLang="zh-TW" sz="1000" dirty="0">
              <a:latin typeface="Times" pitchFamily="2" charset="0"/>
            </a:endParaRPr>
          </a:p>
          <a:p>
            <a:pPr algn="just"/>
            <a:r>
              <a:rPr lang="en-US" altLang="zh-TW" sz="1000" dirty="0">
                <a:latin typeface="Times" pitchFamily="2" charset="0"/>
              </a:rPr>
              <a:t>[23] J. Krause, M. Stark, J. Deng, and L. Fei-Fei, "3D Object Representations for Fine-Grained Categorization," in </a:t>
            </a:r>
            <a:r>
              <a:rPr lang="en-US" altLang="zh-TW" sz="1000" i="1" dirty="0">
                <a:latin typeface="Times" pitchFamily="2" charset="0"/>
              </a:rPr>
              <a:t>2013 IEEE International Conference on Computer Vision Workshops</a:t>
            </a:r>
            <a:r>
              <a:rPr lang="en-US" altLang="zh-TW" sz="1000" dirty="0">
                <a:latin typeface="Times" pitchFamily="2" charset="0"/>
              </a:rPr>
              <a:t>, 2-8 Dec. 2013 2013, pp. 554-561.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en-US" altLang="zh-TW" sz="1000" kern="100" dirty="0">
              <a:latin typeface="Times" pitchFamily="2" charset="0"/>
              <a:ea typeface="標楷體" panose="02010601000101010101" pitchFamily="2" charset="-120"/>
            </a:endParaRPr>
          </a:p>
          <a:p>
            <a:pPr algn="just"/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[24] H. O. Song, Y. Xiang, S. </a:t>
            </a:r>
            <a:r>
              <a:rPr lang="en-US" altLang="zh-TW" sz="1000" kern="100" dirty="0" err="1">
                <a:latin typeface="Times" pitchFamily="2" charset="0"/>
                <a:ea typeface="標楷體" panose="02010601000101010101" pitchFamily="2" charset="-120"/>
              </a:rPr>
              <a:t>Jegelka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and S. Savarese, "Deep Metric Learning via Lifted Structured Feature Embedding," in </a:t>
            </a:r>
            <a:r>
              <a:rPr lang="en-US" altLang="zh-TW" sz="1000" i="1" kern="100" dirty="0">
                <a:latin typeface="Times" pitchFamily="2" charset="0"/>
                <a:ea typeface="標楷體" panose="02010601000101010101" pitchFamily="2" charset="-120"/>
              </a:rPr>
              <a:t>2016 IEEE Conference on Computer Vision and Pattern Recognition (CVPR)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27-30 June 2016 2016, pp. 4004-4012.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en-US" altLang="zh-TW" sz="1000" dirty="0">
              <a:latin typeface="Times" pitchFamily="2" charset="0"/>
            </a:endParaRPr>
          </a:p>
          <a:p>
            <a:pPr algn="just"/>
            <a:r>
              <a:rPr lang="en-US" altLang="zh-TW" sz="1000" dirty="0">
                <a:latin typeface="Times" pitchFamily="2" charset="0"/>
              </a:rPr>
              <a:t>[25] Z. Liu, P. Luo, S. </a:t>
            </a:r>
            <a:r>
              <a:rPr lang="en-US" altLang="zh-TW" sz="1000" dirty="0" err="1">
                <a:latin typeface="Times" pitchFamily="2" charset="0"/>
              </a:rPr>
              <a:t>Qiu</a:t>
            </a:r>
            <a:r>
              <a:rPr lang="en-US" altLang="zh-TW" sz="1000" dirty="0">
                <a:latin typeface="Times" pitchFamily="2" charset="0"/>
              </a:rPr>
              <a:t>, X. Wang, and X. Tang, "</a:t>
            </a:r>
            <a:r>
              <a:rPr lang="en-US" altLang="zh-TW" sz="1000" dirty="0" err="1">
                <a:latin typeface="Times" pitchFamily="2" charset="0"/>
              </a:rPr>
              <a:t>DeepFashion</a:t>
            </a:r>
            <a:r>
              <a:rPr lang="en-US" altLang="zh-TW" sz="1000" dirty="0">
                <a:latin typeface="Times" pitchFamily="2" charset="0"/>
              </a:rPr>
              <a:t>: Powering Robust Clothes Recognition and Retrieval with Rich Annotations," in </a:t>
            </a:r>
            <a:r>
              <a:rPr lang="en-US" altLang="zh-TW" sz="1000" i="1" dirty="0">
                <a:latin typeface="Times" pitchFamily="2" charset="0"/>
              </a:rPr>
              <a:t>2016 IEEE Conference on Computer Vision and Pattern Recognition (CVPR)</a:t>
            </a:r>
            <a:r>
              <a:rPr lang="en-US" altLang="zh-TW" sz="1000" dirty="0">
                <a:latin typeface="Times" pitchFamily="2" charset="0"/>
              </a:rPr>
              <a:t>, 27-30 June 2016 2016, pp. 1096-1104.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zh-TW" altLang="en-US" sz="10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09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Evaluation Metric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emotion recognition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depression estimation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 Error (MAE)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Error (RMSE)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54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/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blipFill>
                <a:blip r:embed="rId3"/>
                <a:stretch>
                  <a:fillRect l="-1734" t="-109524" b="-17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/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  <a:blipFill>
                <a:blip r:embed="rId4"/>
                <a:stretch>
                  <a:fillRect t="-57609" b="-103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/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number of samples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 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blipFill>
                <a:blip r:embed="rId5"/>
                <a:stretch>
                  <a:fillRect l="-3106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590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2518BA05-BCD4-6E40-83AF-C92BE7040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49" y="2903589"/>
            <a:ext cx="4150828" cy="2469627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F2A090B3-E52B-E240-B696-58AEC695905E}"/>
              </a:ext>
            </a:extLst>
          </p:cNvPr>
          <p:cNvGrpSpPr/>
          <p:nvPr/>
        </p:nvGrpSpPr>
        <p:grpSpPr>
          <a:xfrm>
            <a:off x="1174534" y="3522127"/>
            <a:ext cx="2746201" cy="1232549"/>
            <a:chOff x="810208" y="2514523"/>
            <a:chExt cx="2746201" cy="1232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BD99CC7D-036E-BC42-89C3-085901F0B4FB}"/>
                    </a:ext>
                  </a:extLst>
                </p:cNvPr>
                <p:cNvSpPr txBox="1"/>
                <p:nvPr/>
              </p:nvSpPr>
              <p:spPr>
                <a:xfrm>
                  <a:off x="898660" y="2514523"/>
                  <a:ext cx="24897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TW" b="0" dirty="0">
                      <a:latin typeface="Times New Roman" charset="0"/>
                      <a:ea typeface="Times New Roman" charset="0"/>
                      <a:cs typeface="Times New Roman" charset="0"/>
                    </a:rPr>
                    <a:t>Rank-</a:t>
                  </a:r>
                  <a14:m>
                    <m:oMath xmlns:m="http://schemas.openxmlformats.org/officeDocument/2006/math">
                      <m: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=1−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𝑡𝑜𝑝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1 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𝑒𝑟𝑟𝑜𝑟</m:t>
                      </m:r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660" y="2514523"/>
                  <a:ext cx="248972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584" t="-21739" r="-1015" b="-434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CDBBFC4C-6B58-F240-BC47-F32AFA8C6276}"/>
                    </a:ext>
                  </a:extLst>
                </p:cNvPr>
                <p:cNvSpPr txBox="1"/>
                <p:nvPr/>
              </p:nvSpPr>
              <p:spPr>
                <a:xfrm>
                  <a:off x="914690" y="3003491"/>
                  <a:ext cx="25410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>
                      <a:latin typeface="Times New Roman" charset="0"/>
                      <a:ea typeface="Times New Roman" charset="0"/>
                      <a:cs typeface="Times New Roman" charset="0"/>
                    </a:rPr>
                    <a:t>Rank-</a:t>
                  </a:r>
                  <a14:m>
                    <m:oMath xmlns:m="http://schemas.openxmlformats.org/officeDocument/2006/math">
                      <m: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=1−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𝑡𝑜𝑝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5 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𝑒𝑟𝑟𝑜𝑟</m:t>
                      </m:r>
                    </m:oMath>
                  </a14:m>
                  <a:endParaRPr kumimoji="1" lang="zh-TW" altLang="en-US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90" y="3003491"/>
                  <a:ext cx="254101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000" t="-21739" b="-434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5E8DA951-7E64-BA48-85CC-F4C481FC48D3}"/>
                    </a:ext>
                  </a:extLst>
                </p:cNvPr>
                <p:cNvSpPr txBox="1"/>
                <p:nvPr/>
              </p:nvSpPr>
              <p:spPr>
                <a:xfrm>
                  <a:off x="810208" y="3470073"/>
                  <a:ext cx="27462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Times New Roman" charset="0"/>
                      <a:ea typeface="Times New Roman" charset="0"/>
                      <a:cs typeface="Times New Roman" charset="0"/>
                    </a:rPr>
                    <a:t>Rank-</a:t>
                  </a:r>
                  <a14:m>
                    <m:oMath xmlns:m="http://schemas.openxmlformats.org/officeDocument/2006/math">
                      <m: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=1−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𝑡𝑜𝑝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 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𝑒𝑟𝑟𝑜𝑟</m:t>
                      </m:r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376D9EB0-2D14-A741-948E-E297B83B6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08" y="3470073"/>
                  <a:ext cx="274620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069" t="-21739" r="-922" b="-4347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Evaluation Metric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metric learning (Density Loss)</a:t>
                </a:r>
              </a:p>
              <a:p>
                <a:pPr lvl="1"/>
                <a:r>
                  <a:rPr lang="en-US" altLang="zh-TW" sz="2000" dirty="0"/>
                  <a:t>Cumulative Match Characteristic (CMC) curve</a:t>
                </a:r>
              </a:p>
              <a:p>
                <a:pPr lvl="2"/>
                <a:r>
                  <a:rPr lang="en-US" altLang="zh-TW" sz="1800" dirty="0"/>
                  <a:t>The indicator the same as the common deep learning indicator, which is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charset="0"/>
                      </a:rPr>
                      <m:t>𝑡𝑜𝑝</m:t>
                    </m:r>
                    <m:r>
                      <a:rPr lang="en-US" altLang="zh-TW" sz="1800" i="1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altLang="zh-TW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charset="0"/>
                      </a:rPr>
                      <m:t>𝑡𝑜𝑝</m:t>
                    </m:r>
                    <m:r>
                      <a:rPr lang="en-US" altLang="zh-TW" sz="1800" i="1">
                        <a:latin typeface="Cambria Math" charset="0"/>
                      </a:rPr>
                      <m:t>5</m:t>
                    </m:r>
                  </m:oMath>
                </a14:m>
                <a:r>
                  <a:rPr lang="en-US" altLang="zh-TW" sz="1800" dirty="0"/>
                  <a:t>,</a:t>
                </a:r>
                <a:r>
                  <a:rPr lang="zh-TW" altLang="en-US" sz="1800" dirty="0"/>
                  <a:t> </a:t>
                </a:r>
                <a:r>
                  <a:rPr lang="en-US" altLang="zh-TW" sz="1800" dirty="0"/>
                  <a:t>and</a:t>
                </a:r>
                <a:r>
                  <a:rPr lang="zh-TW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𝑡𝑜𝑝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10 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8"/>
                <a:stretch>
                  <a:fillRect l="-1079" t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55</a:t>
            </a:fld>
            <a:endParaRPr lang="en-US" altLang="ja-JP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3082E59-77CD-254B-87C0-D33BD0C743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34" y="5565420"/>
            <a:ext cx="6794932" cy="92756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415F9D-D536-EF46-9533-7B435307DABE}"/>
              </a:ext>
            </a:extLst>
          </p:cNvPr>
          <p:cNvSpPr txBox="1"/>
          <p:nvPr/>
        </p:nvSpPr>
        <p:spPr>
          <a:xfrm>
            <a:off x="1331640" y="5301208"/>
            <a:ext cx="828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charset="0"/>
                <a:ea typeface="Times New Roman" charset="0"/>
                <a:cs typeface="Times New Roman" charset="0"/>
              </a:rPr>
              <a:t>Q</a:t>
            </a:r>
            <a:r>
              <a:rPr kumimoji="1" lang="en-US" altLang="zh-TW" sz="1400" dirty="0">
                <a:latin typeface="Times New Roman" charset="0"/>
                <a:ea typeface="Times New Roman" charset="0"/>
                <a:cs typeface="Times New Roman" charset="0"/>
              </a:rPr>
              <a:t>uery</a:t>
            </a:r>
            <a:endParaRPr kumimoji="1" lang="zh-TW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E081945-0565-7143-A9A6-947271EF8096}"/>
              </a:ext>
            </a:extLst>
          </p:cNvPr>
          <p:cNvSpPr txBox="1"/>
          <p:nvPr/>
        </p:nvSpPr>
        <p:spPr>
          <a:xfrm>
            <a:off x="4180363" y="5301207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 New Roman" charset="0"/>
                <a:ea typeface="Times New Roman" charset="0"/>
                <a:cs typeface="Times New Roman" charset="0"/>
              </a:rPr>
              <a:t>Gallery (Sorted results)</a:t>
            </a:r>
            <a:endParaRPr kumimoji="1" lang="zh-TW" altLang="en-US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DEA646B-E96D-894F-8CBE-1935CF3C1724}"/>
                  </a:ext>
                </a:extLst>
              </p:cNvPr>
              <p:cNvSpPr txBox="1"/>
              <p:nvPr/>
            </p:nvSpPr>
            <p:spPr>
              <a:xfrm>
                <a:off x="1236689" y="6597932"/>
                <a:ext cx="15102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400" b="0" dirty="0">
                    <a:latin typeface="Times New Roman" charset="0"/>
                    <a:ea typeface="Times New Roman" charset="0"/>
                    <a:cs typeface="Times New Roman" charset="0"/>
                  </a:rPr>
                  <a:t>Rank-1</a:t>
                </a:r>
                <a:r>
                  <a:rPr kumimoji="1" lang="en-US" altLang="zh-TW" sz="14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</a:rPr>
                      <m:t>=1−1=0</m:t>
                    </m:r>
                  </m:oMath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DEA646B-E96D-894F-8CBE-1935CF3C1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689" y="6597932"/>
                <a:ext cx="1510222" cy="215444"/>
              </a:xfrm>
              <a:prstGeom prst="rect">
                <a:avLst/>
              </a:prstGeom>
              <a:blipFill>
                <a:blip r:embed="rId10"/>
                <a:stretch>
                  <a:fillRect l="-7500" t="-22222" r="-2500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6276683-C2FD-FB48-81A6-8B45547C7288}"/>
                  </a:ext>
                </a:extLst>
              </p:cNvPr>
              <p:cNvSpPr txBox="1"/>
              <p:nvPr/>
            </p:nvSpPr>
            <p:spPr>
              <a:xfrm>
                <a:off x="3571771" y="6592334"/>
                <a:ext cx="15102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400" b="0" dirty="0">
                    <a:latin typeface="Times New Roman" charset="0"/>
                    <a:ea typeface="Times New Roman" charset="0"/>
                    <a:cs typeface="Times New Roman" charset="0"/>
                  </a:rPr>
                  <a:t>Rank-2</a:t>
                </a:r>
                <a:r>
                  <a:rPr kumimoji="1" lang="en-US" altLang="zh-TW" sz="14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</a:rPr>
                      <m:t>=1−0=1</m:t>
                    </m:r>
                  </m:oMath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6276683-C2FD-FB48-81A6-8B45547C7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771" y="6592334"/>
                <a:ext cx="1510222" cy="215444"/>
              </a:xfrm>
              <a:prstGeom prst="rect">
                <a:avLst/>
              </a:prstGeom>
              <a:blipFill>
                <a:blip r:embed="rId11"/>
                <a:stretch>
                  <a:fillRect l="-7500" t="-21053" r="-2500" b="-42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4C1BDA3-5F58-AA44-A4E6-4DF235C247DB}"/>
                  </a:ext>
                </a:extLst>
              </p:cNvPr>
              <p:cNvSpPr txBox="1"/>
              <p:nvPr/>
            </p:nvSpPr>
            <p:spPr>
              <a:xfrm>
                <a:off x="5725504" y="6575644"/>
                <a:ext cx="15102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400" b="0" dirty="0">
                    <a:latin typeface="Times New Roman" charset="0"/>
                    <a:ea typeface="Times New Roman" charset="0"/>
                    <a:cs typeface="Times New Roman" charset="0"/>
                  </a:rPr>
                  <a:t>Rank-3</a:t>
                </a:r>
                <a:r>
                  <a:rPr kumimoji="1" lang="en-US" altLang="zh-TW" sz="1400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</a:rPr>
                      <m:t>=1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kumimoji="1" lang="en-US" altLang="zh-TW" sz="1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4C1BDA3-5F58-AA44-A4E6-4DF235C24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504" y="6575644"/>
                <a:ext cx="1510222" cy="215444"/>
              </a:xfrm>
              <a:prstGeom prst="rect">
                <a:avLst/>
              </a:prstGeom>
              <a:blipFill>
                <a:blip r:embed="rId12"/>
                <a:stretch>
                  <a:fillRect l="-6667" t="-22222" r="-333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9588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different modalities: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56</a:t>
            </a:fld>
            <a:endParaRPr lang="en-US" altLang="ja-JP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3AD5D72-C159-114D-A3FB-1B66A7059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11275"/>
              </p:ext>
            </p:extLst>
          </p:nvPr>
        </p:nvGraphicFramePr>
        <p:xfrm>
          <a:off x="1086096" y="2122359"/>
          <a:ext cx="6971808" cy="1943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285">
                  <a:extLst>
                    <a:ext uri="{9D8B030D-6E8A-4147-A177-3AD203B41FA5}">
                      <a16:colId xmlns:a16="http://schemas.microsoft.com/office/drawing/2014/main" val="2279383285"/>
                    </a:ext>
                  </a:extLst>
                </a:gridCol>
                <a:gridCol w="1763285">
                  <a:extLst>
                    <a:ext uri="{9D8B030D-6E8A-4147-A177-3AD203B41FA5}">
                      <a16:colId xmlns:a16="http://schemas.microsoft.com/office/drawing/2014/main" val="4290377169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3061400183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2347332078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774614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67528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12.4062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14.8008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017307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79.41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9.7376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13.1881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140672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89.62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11.8333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101284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87.23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6.8206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8.5078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8513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BF6CC597-EEFF-8B40-BB98-A58C9CA6D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24" y="4262679"/>
            <a:ext cx="4010952" cy="2595321"/>
          </a:xfrm>
          <a:prstGeom prst="rect">
            <a:avLst/>
          </a:prstGeom>
        </p:spPr>
      </p:pic>
      <p:sp>
        <p:nvSpPr>
          <p:cNvPr id="4" name="圓角矩形 3">
            <a:extLst>
              <a:ext uri="{FF2B5EF4-FFF2-40B4-BE49-F238E27FC236}">
                <a16:creationId xmlns:a16="http://schemas.microsoft.com/office/drawing/2014/main" id="{258D0531-CA22-0B49-81AD-A7BED59BEADA}"/>
              </a:ext>
            </a:extLst>
          </p:cNvPr>
          <p:cNvSpPr/>
          <p:nvPr/>
        </p:nvSpPr>
        <p:spPr>
          <a:xfrm>
            <a:off x="2594249" y="4149080"/>
            <a:ext cx="1368152" cy="270892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92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the sampling scheme: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57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449416"/>
                  </p:ext>
                </p:extLst>
              </p:nvPr>
            </p:nvGraphicFramePr>
            <p:xfrm>
              <a:off x="870072" y="2122359"/>
              <a:ext cx="7403856" cy="22669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Sampling Scheme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CAER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AVEC 14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70.09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12.4062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14.8008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𝑓𝑢𝑙𝑙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10.8065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13.2533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𝑡𝑜𝑝𝑘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84.67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9.0662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11.1652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86.36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7.6340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9.4368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𝑏𝑒𝑟𝑛𝑜𝑢𝑙𝑙𝑖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87.23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6.8206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8.5078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449416"/>
                  </p:ext>
                </p:extLst>
              </p:nvPr>
            </p:nvGraphicFramePr>
            <p:xfrm>
              <a:off x="870072" y="2122359"/>
              <a:ext cx="7403856" cy="22669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Sampling Scheme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CAER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AVEC 14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70.09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12.4062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14.8008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6" t="-312000" r="-295270" b="-3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10.8065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13.2533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6" t="-396154" r="-295270" b="-2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84.67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9.0662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11.1652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6" t="-516000" r="-295270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86.36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7.6340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9.4368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6" t="-592308" r="-295270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87.23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6.8206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8.5078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E7B18AF3-35C5-C54F-9CAB-8B4C543AB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74" y="4535285"/>
            <a:ext cx="3589652" cy="2322715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1144C889-821D-8A40-BB2D-10CF05C9C1B6}"/>
              </a:ext>
            </a:extLst>
          </p:cNvPr>
          <p:cNvSpPr/>
          <p:nvPr/>
        </p:nvSpPr>
        <p:spPr>
          <a:xfrm>
            <a:off x="3851920" y="5085184"/>
            <a:ext cx="1296143" cy="79208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25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Density Loss: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58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5632815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𝑡𝑟𝑖</m:t>
                                  </m:r>
                                </m:sub>
                              </m:sSub>
                            </m:oMath>
                          </a14:m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𝑑𝑒𝑛𝑠𝑖𝑡𝑦</m:t>
                                  </m:r>
                                </m:sub>
                              </m:sSub>
                            </m:oMath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87.23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5632815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83" t="-312000" r="-100966" b="-13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83" t="-396154" r="-100966" b="-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87.23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22FB46CE-E522-D24B-9D31-D66D17E5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5" y="4067188"/>
            <a:ext cx="7772350" cy="2366012"/>
          </a:xfrm>
          <a:prstGeom prst="rect">
            <a:avLst/>
          </a:prstGeom>
        </p:spPr>
      </p:pic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1D13D7-EC47-1842-BD10-05B964888B9C}"/>
              </a:ext>
            </a:extLst>
          </p:cNvPr>
          <p:cNvSpPr/>
          <p:nvPr/>
        </p:nvSpPr>
        <p:spPr>
          <a:xfrm>
            <a:off x="7020272" y="4814949"/>
            <a:ext cx="1604616" cy="8312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06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Distributed Loss :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59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076837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6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𝐷𝑖𝑠𝑡𝑟𝑖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𝐷𝑖𝑠𝑡𝑟𝑖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𝐷𝑖𝑠𝑡𝑟𝑖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Joint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6.8206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8.5078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076837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94" t="-200000" r="-230159" b="-3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94" t="-300000" r="-230159" b="-2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94" t="-416000" r="-230159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94" t="-496154" r="-230159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Joint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6.8206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8.5078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E1DBC784-6E52-0C47-9C67-B792349543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171955"/>
            <a:ext cx="6433579" cy="25710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407BC8D-7CDA-5D43-8EA9-7A551E6D9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74" y="4396525"/>
            <a:ext cx="6170914" cy="1881376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261A1DCF-76B6-C042-A6BE-C1F3A33E7E20}"/>
              </a:ext>
            </a:extLst>
          </p:cNvPr>
          <p:cNvSpPr/>
          <p:nvPr/>
        </p:nvSpPr>
        <p:spPr>
          <a:xfrm>
            <a:off x="6444208" y="5014490"/>
            <a:ext cx="1224136" cy="64675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68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Conventional FER systems often fail to estimate the mental state of people.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Emotional signals from the face are indistinguishable and ambiguous.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facial expressions of schizophrenia patients are not discriminative enough.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influence of antipsychotic medication [1]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nature of schizophrenia [1, 3 </a:t>
            </a:r>
            <a:r>
              <a:rPr lang="en-US" altLang="zh-TW" sz="2000" dirty="0">
                <a:latin typeface="Times" pitchFamily="2" charset="0"/>
              </a:rPr>
              <a:t>–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6]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emotion is reflected through the face and context [7]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People identify the emotion of others from not only their faces but also surrounding contexts [8, 9]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3D8C25-FD38-0D48-8459-DBBE189CF243}"/>
              </a:ext>
            </a:extLst>
          </p:cNvPr>
          <p:cNvSpPr/>
          <p:nvPr/>
        </p:nvSpPr>
        <p:spPr>
          <a:xfrm>
            <a:off x="6552877" y="1040600"/>
            <a:ext cx="2443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FER: Facial Expression Recognition</a:t>
            </a:r>
            <a:endParaRPr lang="zh-TW" altLang="en-US" sz="12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</a:t>
            </a:fld>
            <a:endParaRPr lang="en-US" altLang="ja-JP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5EFD2-9485-5C4F-B0A0-EF014B06EDF7}"/>
              </a:ext>
            </a:extLst>
          </p:cNvPr>
          <p:cNvSpPr/>
          <p:nvPr/>
        </p:nvSpPr>
        <p:spPr>
          <a:xfrm>
            <a:off x="457200" y="6367070"/>
            <a:ext cx="7725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/>
              <a:t>[7] A. </a:t>
            </a:r>
            <a:r>
              <a:rPr lang="en-US" altLang="zh-TW" sz="800" dirty="0" err="1"/>
              <a:t>Kring</a:t>
            </a:r>
            <a:r>
              <a:rPr lang="en-US" altLang="zh-TW" sz="800" dirty="0"/>
              <a:t> and T. </a:t>
            </a:r>
            <a:r>
              <a:rPr lang="en-US" altLang="zh-TW" sz="800" dirty="0" err="1"/>
              <a:t>Campellone</a:t>
            </a:r>
            <a:r>
              <a:rPr lang="en-US" altLang="zh-TW" sz="800" dirty="0"/>
              <a:t>, “Emotion Perception in Schizophrenia: Context Matters,” </a:t>
            </a:r>
            <a:r>
              <a:rPr lang="en-US" altLang="zh-TW" sz="800" i="1" dirty="0"/>
              <a:t>Emotion Review</a:t>
            </a:r>
            <a:r>
              <a:rPr lang="en-US" altLang="zh-TW" sz="800" dirty="0"/>
              <a:t>, vol. 4, no. 2, pp. 182-186, 2012. </a:t>
            </a:r>
          </a:p>
          <a:p>
            <a:r>
              <a:rPr lang="en-US" altLang="zh-TW" sz="800" dirty="0"/>
              <a:t>[8] Lisa Feldman Barrett, </a:t>
            </a:r>
            <a:r>
              <a:rPr lang="en-US" altLang="zh-TW" sz="800" dirty="0" err="1"/>
              <a:t>Batja</a:t>
            </a:r>
            <a:r>
              <a:rPr lang="en-US" altLang="zh-TW" sz="800" dirty="0"/>
              <a:t> Mesquita, and Maria Gendron, “Context in emotion perception,” </a:t>
            </a:r>
            <a:r>
              <a:rPr lang="en-US" altLang="zh-TW" sz="800" i="1" dirty="0" err="1"/>
              <a:t>Curr</a:t>
            </a:r>
            <a:r>
              <a:rPr lang="en-US" altLang="zh-TW" sz="800" i="1" dirty="0"/>
              <a:t>. Dir. in Psych. Science</a:t>
            </a:r>
            <a:r>
              <a:rPr lang="en-US" altLang="zh-TW" sz="800" dirty="0"/>
              <a:t>, 2011.</a:t>
            </a:r>
          </a:p>
          <a:p>
            <a:r>
              <a:rPr lang="en-US" altLang="zh-TW" sz="800" dirty="0"/>
              <a:t>[9] Elissa M Aminoff, </a:t>
            </a:r>
            <a:r>
              <a:rPr lang="en-US" altLang="zh-TW" sz="800" dirty="0" err="1"/>
              <a:t>Kestutis</a:t>
            </a:r>
            <a:r>
              <a:rPr lang="en-US" altLang="zh-TW" sz="800" dirty="0"/>
              <a:t> </a:t>
            </a:r>
            <a:r>
              <a:rPr lang="en-US" altLang="zh-TW" sz="800" dirty="0" err="1"/>
              <a:t>Kveraga</a:t>
            </a:r>
            <a:r>
              <a:rPr lang="en-US" altLang="zh-TW" sz="800" dirty="0"/>
              <a:t>, and Moshe Bar. “The role of the </a:t>
            </a:r>
            <a:r>
              <a:rPr lang="en-US" altLang="zh-TW" sz="800" dirty="0" err="1"/>
              <a:t>parahippocampal</a:t>
            </a:r>
            <a:r>
              <a:rPr lang="en-US" altLang="zh-TW" sz="800" dirty="0"/>
              <a:t> cortex in cognition,” </a:t>
            </a:r>
            <a:r>
              <a:rPr lang="en-US" altLang="zh-TW" sz="800" i="1" dirty="0"/>
              <a:t>Trends in cognitive sciences</a:t>
            </a:r>
            <a:r>
              <a:rPr lang="en-US" altLang="zh-TW" sz="800" dirty="0"/>
              <a:t>, 2013.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9292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Mean Passer: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60</a:t>
            </a:fld>
            <a:endParaRPr lang="en-US" altLang="ja-JP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02CC30A-8200-7841-8D89-D12FC7CDE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112587"/>
              </p:ext>
            </p:extLst>
          </p:nvPr>
        </p:nvGraphicFramePr>
        <p:xfrm>
          <a:off x="1488623" y="2231896"/>
          <a:ext cx="6166753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5103">
                  <a:extLst>
                    <a:ext uri="{9D8B030D-6E8A-4147-A177-3AD203B41FA5}">
                      <a16:colId xmlns:a16="http://schemas.microsoft.com/office/drawing/2014/main" val="2061193271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4048151189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2104653791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3349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MAE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945117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 w/o Mean Passer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8.9545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11.1884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58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 w/ Mean Passer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6.8206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8.5078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964228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2FE4BFBD-5415-2046-AB20-CFFA934C0C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61" y="3661629"/>
            <a:ext cx="5160476" cy="317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2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Emotion Recognition</a:t>
            </a:r>
            <a:endParaRPr lang="zh-TW" altLang="en-US" sz="36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61</a:t>
            </a:fld>
            <a:endParaRPr lang="en-US" altLang="ja-JP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198906C-D3CA-9944-927B-6E663BFF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863505"/>
              </p:ext>
            </p:extLst>
          </p:nvPr>
        </p:nvGraphicFramePr>
        <p:xfrm>
          <a:off x="1309924" y="1924745"/>
          <a:ext cx="6524152" cy="3265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4744">
                  <a:extLst>
                    <a:ext uri="{9D8B030D-6E8A-4147-A177-3AD203B41FA5}">
                      <a16:colId xmlns:a16="http://schemas.microsoft.com/office/drawing/2014/main" val="4197508430"/>
                    </a:ext>
                  </a:extLst>
                </a:gridCol>
                <a:gridCol w="1229931">
                  <a:extLst>
                    <a:ext uri="{9D8B030D-6E8A-4147-A177-3AD203B41FA5}">
                      <a16:colId xmlns:a16="http://schemas.microsoft.com/office/drawing/2014/main" val="2529743428"/>
                    </a:ext>
                  </a:extLst>
                </a:gridCol>
                <a:gridCol w="1785765">
                  <a:extLst>
                    <a:ext uri="{9D8B030D-6E8A-4147-A177-3AD203B41FA5}">
                      <a16:colId xmlns:a16="http://schemas.microsoft.com/office/drawing/2014/main" val="1295945330"/>
                    </a:ext>
                  </a:extLst>
                </a:gridCol>
                <a:gridCol w="1353712">
                  <a:extLst>
                    <a:ext uri="{9D8B030D-6E8A-4147-A177-3AD203B41FA5}">
                      <a16:colId xmlns:a16="http://schemas.microsoft.com/office/drawing/2014/main" val="4113838786"/>
                    </a:ext>
                  </a:extLst>
                </a:gridCol>
              </a:tblGrid>
              <a:tr h="29687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CAER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113475810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514439056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</a:t>
                      </a:r>
                      <a:r>
                        <a:rPr lang="en-US" sz="1600" kern="100" dirty="0" err="1">
                          <a:effectLst/>
                        </a:rPr>
                        <a:t>ResNet</a:t>
                      </a:r>
                      <a:r>
                        <a:rPr lang="en-US" sz="1600" kern="100" dirty="0">
                          <a:effectLst/>
                        </a:rPr>
                        <a:t>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68.46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619031171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CAER-Net-S [14]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86521702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65.65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60484108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73.51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84908985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C3D [27]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71.02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280125138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 [14]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74.13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77503337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75.57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507271439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77.04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744687680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87.23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1105724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501249F-D3A0-FD47-AC32-7E0BB2B7E1B3}"/>
              </a:ext>
            </a:extLst>
          </p:cNvPr>
          <p:cNvSpPr/>
          <p:nvPr/>
        </p:nvSpPr>
        <p:spPr>
          <a:xfrm>
            <a:off x="179512" y="5589240"/>
            <a:ext cx="822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solidFill>
                  <a:srgbClr val="000000"/>
                </a:solidFill>
                <a:latin typeface="Times" pitchFamily="2" charset="0"/>
              </a:rPr>
              <a:t>[14] J. Lee, S. Kim, S. Kim, J. Park and K. Sohn, </a:t>
            </a:r>
            <a:r>
              <a:rPr lang="en-US" altLang="zh-TW" sz="1000" dirty="0">
                <a:latin typeface="Times" pitchFamily="2" charset="0"/>
              </a:rPr>
              <a:t>"Context-Aware Emotion Recognition Networks," </a:t>
            </a:r>
            <a:r>
              <a:rPr lang="en-US" altLang="zh-TW" sz="1000" i="1" dirty="0">
                <a:latin typeface="Times" pitchFamily="2" charset="0"/>
              </a:rPr>
              <a:t>2019 IEEE/CVF International Conference on Computer Vision (ICCV)</a:t>
            </a:r>
            <a:r>
              <a:rPr lang="en-US" altLang="zh-TW" sz="1000" dirty="0">
                <a:latin typeface="Times" pitchFamily="2" charset="0"/>
              </a:rPr>
              <a:t>, Seoul, Korea (South), 2019, pp. 10142-10151.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en-US" altLang="zh-TW" sz="1000" dirty="0">
              <a:latin typeface="Times" pitchFamily="2" charset="0"/>
            </a:endParaRPr>
          </a:p>
          <a:p>
            <a:pPr algn="just"/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[26] K. He, X. Zhang, S. Ren, and J. Sun, “Deep Residual Learning for Image Recognition,” </a:t>
            </a:r>
            <a:r>
              <a:rPr lang="en-US" altLang="zh-TW" sz="1000" i="1" dirty="0">
                <a:solidFill>
                  <a:srgbClr val="000000"/>
                </a:solidFill>
                <a:latin typeface="Times" pitchFamily="2" charset="0"/>
              </a:rPr>
              <a:t>IEEE/CVF Conference on Computer Vision and Pattern Recognition (CVPR), 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pp. 770-778, 2016.[23]</a:t>
            </a:r>
          </a:p>
          <a:p>
            <a:pPr algn="just"/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[27] D. Tran, L. </a:t>
            </a:r>
            <a:r>
              <a:rPr lang="en-US" altLang="zh-TW" sz="1000" kern="100" dirty="0" err="1">
                <a:latin typeface="Times" pitchFamily="2" charset="0"/>
                <a:ea typeface="標楷體" panose="02010601000101010101" pitchFamily="2" charset="-120"/>
              </a:rPr>
              <a:t>Bourdev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R. Fergus, L. </a:t>
            </a:r>
            <a:r>
              <a:rPr lang="en-US" altLang="zh-TW" sz="1000" kern="100" dirty="0" err="1">
                <a:latin typeface="Times" pitchFamily="2" charset="0"/>
                <a:ea typeface="標楷體" panose="02010601000101010101" pitchFamily="2" charset="-120"/>
              </a:rPr>
              <a:t>Torresani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and M. </a:t>
            </a:r>
            <a:r>
              <a:rPr lang="en-US" altLang="zh-TW" sz="1000" kern="100" dirty="0" err="1">
                <a:latin typeface="Times" pitchFamily="2" charset="0"/>
                <a:ea typeface="標楷體" panose="02010601000101010101" pitchFamily="2" charset="-120"/>
              </a:rPr>
              <a:t>Paluri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"Learning Spatiotemporal Features with 3D Convolutional Networks," in </a:t>
            </a:r>
            <a:r>
              <a:rPr lang="en-US" altLang="zh-TW" sz="1000" i="1" kern="100" dirty="0">
                <a:latin typeface="Times" pitchFamily="2" charset="0"/>
                <a:ea typeface="標楷體" panose="02010601000101010101" pitchFamily="2" charset="-120"/>
              </a:rPr>
              <a:t>2015 IEEE International Conference on Computer Vision (ICCV)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, 7-13 Dec. 2015 2015, pp. 4489-4497.</a:t>
            </a:r>
            <a:r>
              <a:rPr lang="zh-TW" altLang="zh-TW" sz="1000" kern="100" dirty="0">
                <a:latin typeface="Times" pitchFamily="2" charset="0"/>
                <a:ea typeface="標楷體" panose="02010601000101010101" pitchFamily="2" charset="-120"/>
              </a:rPr>
              <a:t> </a:t>
            </a:r>
            <a:endParaRPr lang="en-US" altLang="zh-TW" sz="1000" kern="100" dirty="0">
              <a:latin typeface="Times" pitchFamily="2" charset="0"/>
              <a:ea typeface="標楷體" panose="0201060100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7331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62</a:t>
            </a:fld>
            <a:endParaRPr lang="en-US" altLang="ja-JP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1E48335-D23D-C847-90A2-DBF011EF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470682"/>
              </p:ext>
            </p:extLst>
          </p:nvPr>
        </p:nvGraphicFramePr>
        <p:xfrm>
          <a:off x="1318699" y="1809750"/>
          <a:ext cx="6506601" cy="3238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6600">
                  <a:extLst>
                    <a:ext uri="{9D8B030D-6E8A-4147-A177-3AD203B41FA5}">
                      <a16:colId xmlns:a16="http://schemas.microsoft.com/office/drawing/2014/main" val="3651578655"/>
                    </a:ext>
                  </a:extLst>
                </a:gridCol>
                <a:gridCol w="958934">
                  <a:extLst>
                    <a:ext uri="{9D8B030D-6E8A-4147-A177-3AD203B41FA5}">
                      <a16:colId xmlns:a16="http://schemas.microsoft.com/office/drawing/2014/main" val="3088152368"/>
                    </a:ext>
                  </a:extLst>
                </a:gridCol>
                <a:gridCol w="1447833">
                  <a:extLst>
                    <a:ext uri="{9D8B030D-6E8A-4147-A177-3AD203B41FA5}">
                      <a16:colId xmlns:a16="http://schemas.microsoft.com/office/drawing/2014/main" val="609951192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2120120931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1311067355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Data type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AVEC 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673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28723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UUIMSidorov</a:t>
                      </a:r>
                      <a:r>
                        <a:rPr lang="en-US" sz="1600" kern="100" dirty="0">
                          <a:effectLst/>
                        </a:rPr>
                        <a:t> [28]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11.20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13.87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48074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InaoeBuap</a:t>
                      </a:r>
                      <a:r>
                        <a:rPr lang="en-US" sz="1600" kern="100" dirty="0">
                          <a:effectLst/>
                        </a:rPr>
                        <a:t> [29]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9.35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11.91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623069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 [30]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28245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Brunel [31]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8.44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10.50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577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BU-CMPE [32]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9.97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79895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DCNN [33]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9.55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42419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RNN-C3D [34]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7.22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2129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6.82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8.50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1221959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Depression Estimation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967126-C67E-E54E-8B73-5D526F133184}"/>
              </a:ext>
            </a:extLst>
          </p:cNvPr>
          <p:cNvSpPr/>
          <p:nvPr/>
        </p:nvSpPr>
        <p:spPr>
          <a:xfrm>
            <a:off x="169168" y="5192032"/>
            <a:ext cx="8507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[28] M. </a:t>
            </a:r>
            <a:r>
              <a:rPr lang="en-US" altLang="zh-TW" sz="900" dirty="0" err="1">
                <a:latin typeface="Times" pitchFamily="2" charset="0"/>
              </a:rPr>
              <a:t>Sidorov</a:t>
            </a:r>
            <a:r>
              <a:rPr lang="en-US" altLang="zh-TW" sz="900" dirty="0">
                <a:latin typeface="Times" pitchFamily="2" charset="0"/>
              </a:rPr>
              <a:t> and W. </a:t>
            </a:r>
            <a:r>
              <a:rPr lang="en-US" altLang="zh-TW" sz="900" dirty="0" err="1">
                <a:latin typeface="Times" pitchFamily="2" charset="0"/>
              </a:rPr>
              <a:t>Minker</a:t>
            </a:r>
            <a:r>
              <a:rPr lang="en-US" altLang="zh-TW" sz="900" dirty="0">
                <a:latin typeface="Times" pitchFamily="2" charset="0"/>
              </a:rPr>
              <a:t>, "Emotion Recognition and Depression Diagnosis by Acoustic and Visual Features: A Multimodal Approach,"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[29] H. Espinosa, H. Escalante, L. Pineda, M. Montes-y-Gómez, D. Pinto, and V. Reyes-Meza, "Fusing Affective Dimensions and Audio-Visual Features from Segmented Video for Depression Recognition: INAOE-BUAP's Participation at AVEC'14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[30] M. </a:t>
            </a:r>
            <a:r>
              <a:rPr lang="en-US" altLang="zh-TW" sz="900" dirty="0" err="1">
                <a:latin typeface="Times" pitchFamily="2" charset="0"/>
              </a:rPr>
              <a:t>Valstar</a:t>
            </a:r>
            <a:r>
              <a:rPr lang="en-US" altLang="zh-TW" sz="900" i="1" dirty="0">
                <a:latin typeface="Times" pitchFamily="2" charset="0"/>
              </a:rPr>
              <a:t> et al.</a:t>
            </a:r>
            <a:r>
              <a:rPr lang="en-US" altLang="zh-TW" sz="900" dirty="0">
                <a:latin typeface="Times" pitchFamily="2" charset="0"/>
              </a:rPr>
              <a:t>, "AVEC 2014: 3D Dimensional Affect and Depression Recognition Challenge," presented at the Proceedings of the 4th International Workshop on Audio/Visual Emotion Challenge, Orlando, Florida, USA, 2014.</a:t>
            </a:r>
            <a:r>
              <a:rPr lang="zh-TW" altLang="zh-TW" sz="900" dirty="0">
                <a:latin typeface="Times" pitchFamily="2" charset="0"/>
              </a:rPr>
              <a:t> </a:t>
            </a:r>
            <a:endParaRPr lang="en-US" altLang="zh-TW" sz="900" dirty="0">
              <a:latin typeface="Times" pitchFamily="2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[31] A. Jan, H. Meng, Y. F. A. </a:t>
            </a:r>
            <a:r>
              <a:rPr lang="en-US" altLang="zh-TW" sz="900" dirty="0" err="1">
                <a:latin typeface="Times" pitchFamily="2" charset="0"/>
              </a:rPr>
              <a:t>Gaus</a:t>
            </a:r>
            <a:r>
              <a:rPr lang="en-US" altLang="zh-TW" sz="900" dirty="0">
                <a:latin typeface="Times" pitchFamily="2" charset="0"/>
              </a:rPr>
              <a:t>, F. Zhang, and S. </a:t>
            </a:r>
            <a:r>
              <a:rPr lang="en-US" altLang="zh-TW" sz="900" dirty="0" err="1">
                <a:latin typeface="Times" pitchFamily="2" charset="0"/>
              </a:rPr>
              <a:t>Turabzadeh</a:t>
            </a:r>
            <a:r>
              <a:rPr lang="en-US" altLang="zh-TW" sz="900" dirty="0">
                <a:latin typeface="Times" pitchFamily="2" charset="0"/>
              </a:rPr>
              <a:t>, "Automatic Depression Scale Prediction using Facial Expression Dynamics and Regression,"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[32] H. Kaya, F. </a:t>
            </a:r>
            <a:r>
              <a:rPr lang="en-US" altLang="zh-TW" sz="900" dirty="0" err="1">
                <a:latin typeface="Times" pitchFamily="2" charset="0"/>
              </a:rPr>
              <a:t>Çilli</a:t>
            </a:r>
            <a:r>
              <a:rPr lang="en-US" altLang="zh-TW" sz="900" dirty="0">
                <a:latin typeface="Times" pitchFamily="2" charset="0"/>
              </a:rPr>
              <a:t>, and A. A. Salah, "Ensemble CCA for Continuous Emotion Prediction,"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[33] Y. Zhu, Y. Shang, Z. Shao, and G. Guo, "Automated Depression Diagnosis Based on Deep Networks to Encode Facial Appearance and Dynamics,"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vol. 9, pp. 578-584,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[34] M. A. </a:t>
            </a:r>
            <a:r>
              <a:rPr lang="en-US" altLang="zh-TW" sz="900" dirty="0" err="1">
                <a:latin typeface="Times" pitchFamily="2" charset="0"/>
              </a:rPr>
              <a:t>Jazaery</a:t>
            </a:r>
            <a:r>
              <a:rPr lang="en-US" altLang="zh-TW" sz="900" dirty="0">
                <a:latin typeface="Times" pitchFamily="2" charset="0"/>
              </a:rPr>
              <a:t> and G. Guo, "Video-Based Depression Level Analysis by Encoding Deep Spatiotemporal Features,"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pp. 1-1, 2018.</a:t>
            </a:r>
          </a:p>
        </p:txBody>
      </p:sp>
    </p:spTree>
    <p:extLst>
      <p:ext uri="{BB962C8B-B14F-4D97-AF65-F5344CB8AC3E}">
        <p14:creationId xmlns:p14="http://schemas.microsoft.com/office/powerpoint/2010/main" val="16743283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63</a:t>
            </a:fld>
            <a:endParaRPr lang="en-US" altLang="ja-JP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Metric Learning – Small Retrieval Benchmarks</a:t>
            </a:r>
            <a:endParaRPr lang="zh-TW" altLang="en-US" sz="36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82D7FE4-DB14-164F-9284-C40A3223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46629"/>
              </p:ext>
            </p:extLst>
          </p:nvPr>
        </p:nvGraphicFramePr>
        <p:xfrm>
          <a:off x="778638" y="1774025"/>
          <a:ext cx="7586722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5130">
                  <a:extLst>
                    <a:ext uri="{9D8B030D-6E8A-4147-A177-3AD203B41FA5}">
                      <a16:colId xmlns:a16="http://schemas.microsoft.com/office/drawing/2014/main" val="3660513118"/>
                    </a:ext>
                  </a:extLst>
                </a:gridCol>
                <a:gridCol w="732012">
                  <a:extLst>
                    <a:ext uri="{9D8B030D-6E8A-4147-A177-3AD203B41FA5}">
                      <a16:colId xmlns:a16="http://schemas.microsoft.com/office/drawing/2014/main" val="1420291628"/>
                    </a:ext>
                  </a:extLst>
                </a:gridCol>
                <a:gridCol w="732928">
                  <a:extLst>
                    <a:ext uri="{9D8B030D-6E8A-4147-A177-3AD203B41FA5}">
                      <a16:colId xmlns:a16="http://schemas.microsoft.com/office/drawing/2014/main" val="2068147002"/>
                    </a:ext>
                  </a:extLst>
                </a:gridCol>
                <a:gridCol w="732928">
                  <a:extLst>
                    <a:ext uri="{9D8B030D-6E8A-4147-A177-3AD203B41FA5}">
                      <a16:colId xmlns:a16="http://schemas.microsoft.com/office/drawing/2014/main" val="3392589617"/>
                    </a:ext>
                  </a:extLst>
                </a:gridCol>
                <a:gridCol w="732012">
                  <a:extLst>
                    <a:ext uri="{9D8B030D-6E8A-4147-A177-3AD203B41FA5}">
                      <a16:colId xmlns:a16="http://schemas.microsoft.com/office/drawing/2014/main" val="4220344567"/>
                    </a:ext>
                  </a:extLst>
                </a:gridCol>
                <a:gridCol w="732928">
                  <a:extLst>
                    <a:ext uri="{9D8B030D-6E8A-4147-A177-3AD203B41FA5}">
                      <a16:colId xmlns:a16="http://schemas.microsoft.com/office/drawing/2014/main" val="3921168227"/>
                    </a:ext>
                  </a:extLst>
                </a:gridCol>
                <a:gridCol w="732928">
                  <a:extLst>
                    <a:ext uri="{9D8B030D-6E8A-4147-A177-3AD203B41FA5}">
                      <a16:colId xmlns:a16="http://schemas.microsoft.com/office/drawing/2014/main" val="825170159"/>
                    </a:ext>
                  </a:extLst>
                </a:gridCol>
                <a:gridCol w="732928">
                  <a:extLst>
                    <a:ext uri="{9D8B030D-6E8A-4147-A177-3AD203B41FA5}">
                      <a16:colId xmlns:a16="http://schemas.microsoft.com/office/drawing/2014/main" val="2802925457"/>
                    </a:ext>
                  </a:extLst>
                </a:gridCol>
                <a:gridCol w="732928">
                  <a:extLst>
                    <a:ext uri="{9D8B030D-6E8A-4147-A177-3AD203B41FA5}">
                      <a16:colId xmlns:a16="http://schemas.microsoft.com/office/drawing/2014/main" val="1996418027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CUB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Cars-196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094106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zh-TW" sz="1600" kern="100">
                          <a:effectLst/>
                        </a:rPr>
                        <a:t>＠</a:t>
                      </a: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zh-TW" sz="1600" kern="100">
                          <a:effectLst/>
                        </a:rPr>
                        <a:t>＠</a:t>
                      </a: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zh-TW" sz="1600" kern="100">
                          <a:effectLst/>
                        </a:rPr>
                        <a:t>＠</a:t>
                      </a: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</a:t>
                      </a:r>
                      <a:r>
                        <a:rPr lang="zh-TW" sz="1600" kern="100" dirty="0">
                          <a:effectLst/>
                        </a:rPr>
                        <a:t>＠</a:t>
                      </a:r>
                      <a:r>
                        <a:rPr lang="en-US" sz="1600" kern="100" dirty="0">
                          <a:effectLst/>
                        </a:rPr>
                        <a:t>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zh-TW" sz="1600" kern="100">
                          <a:effectLst/>
                        </a:rPr>
                        <a:t>＠</a:t>
                      </a: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zh-TW" sz="1600" kern="100">
                          <a:effectLst/>
                        </a:rPr>
                        <a:t>＠</a:t>
                      </a:r>
                      <a:r>
                        <a:rPr lang="en-US" sz="1600" kern="100">
                          <a:effectLst/>
                        </a:rPr>
                        <a:t>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zh-TW" sz="1600" kern="100">
                          <a:effectLst/>
                        </a:rPr>
                        <a:t>＠</a:t>
                      </a: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zh-TW" sz="1600" kern="100">
                          <a:effectLst/>
                        </a:rPr>
                        <a:t>＠</a:t>
                      </a:r>
                      <a:r>
                        <a:rPr lang="en-US" sz="1600" kern="100">
                          <a:effectLst/>
                        </a:rPr>
                        <a:t>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83301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RLL-H </a:t>
                      </a:r>
                      <a:r>
                        <a:rPr lang="en-US" sz="1600" kern="0" dirty="0">
                          <a:effectLst/>
                        </a:rPr>
                        <a:t>[35]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54.7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69.7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79.2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86.9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74.0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83.6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90.1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94.1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309049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HDC [24]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60.7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72.4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81.9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89.2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83.8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89.8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93.6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96.2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644618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SoftTriple</a:t>
                      </a:r>
                      <a:r>
                        <a:rPr lang="en-US" sz="1600" kern="100" dirty="0">
                          <a:effectLst/>
                        </a:rPr>
                        <a:t> [36]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65.4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76.4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84.5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90.4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84.5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90.7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94.5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96.9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203906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MS Loss </a:t>
                      </a:r>
                      <a:r>
                        <a:rPr lang="en-US" sz="1600" kern="0" dirty="0">
                          <a:effectLst/>
                        </a:rPr>
                        <a:t>[37]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65.7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77.0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86.6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91.2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84.1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90.4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94.0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96.5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9442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Circle Loss </a:t>
                      </a:r>
                      <a:r>
                        <a:rPr lang="en-US" sz="1600" kern="0" dirty="0">
                          <a:effectLst/>
                        </a:rPr>
                        <a:t>[38]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66.7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77.4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86.2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91.2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83.4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89.8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94.1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96.5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512870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Density Loss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67.5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77.9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86.0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91.7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85.5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90.8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94.7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effectLst/>
                        </a:rPr>
                        <a:t>97.2</a:t>
                      </a:r>
                      <a:endParaRPr lang="zh-TW" sz="1600" b="1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9166468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B40C0DE3-31B3-C44C-80A4-DB5DA6C49F95}"/>
              </a:ext>
            </a:extLst>
          </p:cNvPr>
          <p:cNvSpPr/>
          <p:nvPr/>
        </p:nvSpPr>
        <p:spPr>
          <a:xfrm>
            <a:off x="239989" y="4792131"/>
            <a:ext cx="866402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50" dirty="0">
                <a:latin typeface="Times" pitchFamily="2" charset="0"/>
              </a:rPr>
              <a:t>[24] H. O. Song, S. </a:t>
            </a:r>
            <a:r>
              <a:rPr lang="en-US" altLang="zh-TW" sz="1050" dirty="0" err="1">
                <a:latin typeface="Times" pitchFamily="2" charset="0"/>
              </a:rPr>
              <a:t>Jegelka</a:t>
            </a:r>
            <a:r>
              <a:rPr lang="en-US" altLang="zh-TW" sz="1050" dirty="0">
                <a:latin typeface="Times" pitchFamily="2" charset="0"/>
              </a:rPr>
              <a:t>, V. Rathod, and K. Murphy, "Deep Metric Learning via Facility Location," in </a:t>
            </a:r>
            <a:r>
              <a:rPr lang="en-US" altLang="zh-TW" sz="1050" i="1" dirty="0">
                <a:latin typeface="Times" pitchFamily="2" charset="0"/>
              </a:rPr>
              <a:t>2017 IEEE Conference on Computer Vision and Pattern Recognition (CVPR)</a:t>
            </a:r>
            <a:r>
              <a:rPr lang="en-US" altLang="zh-TW" sz="1050" dirty="0">
                <a:latin typeface="Times" pitchFamily="2" charset="0"/>
              </a:rPr>
              <a:t>, 21-26 July 2017 2017, pp. 2206-2214.</a:t>
            </a:r>
            <a:r>
              <a:rPr lang="zh-TW" altLang="zh-TW" sz="1050" dirty="0">
                <a:latin typeface="Times" pitchFamily="2" charset="0"/>
              </a:rPr>
              <a:t> </a:t>
            </a:r>
            <a:endParaRPr lang="en-US" altLang="zh-TW" sz="1050" kern="100" dirty="0">
              <a:latin typeface="Times" pitchFamily="2" charset="0"/>
              <a:ea typeface="標楷體" panose="02010601000101010101" pitchFamily="2" charset="-120"/>
            </a:endParaRPr>
          </a:p>
          <a:p>
            <a:pPr algn="just"/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[35] X. Wang, Y. Hua, E.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Kodirov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G. Hu, R. Garnier, and N. Robertson, "Ranked List Loss for Deep Metric Learning," </a:t>
            </a:r>
            <a:r>
              <a:rPr lang="en-US" altLang="zh-TW" sz="1050" i="1" kern="100" dirty="0">
                <a:latin typeface="Times" pitchFamily="2" charset="0"/>
                <a:ea typeface="標楷體" panose="02010601000101010101" pitchFamily="2" charset="-120"/>
              </a:rPr>
              <a:t>2019 IEEE/CVF Conference on Computer Vision and Pattern Recognition (CVPR), 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pp. 5202-5211, 2019.</a:t>
            </a:r>
          </a:p>
          <a:p>
            <a:pPr algn="just"/>
            <a:r>
              <a:rPr lang="en-US" altLang="zh-TW" sz="1050" dirty="0">
                <a:latin typeface="Times" pitchFamily="2" charset="0"/>
              </a:rPr>
              <a:t>[36] X. Wang, X. Han, W. Huang, D. Dong, and M. Scott, "Multi-Similarity Loss With General Pair Weighting for Deep Metric Learning," </a:t>
            </a:r>
            <a:r>
              <a:rPr lang="en-US" altLang="zh-TW" sz="1050" i="1" dirty="0">
                <a:latin typeface="Times" pitchFamily="2" charset="0"/>
              </a:rPr>
              <a:t>2019 IEEE/CVF Conference on Computer Vision and Pattern Recognition (CVPR), </a:t>
            </a:r>
            <a:r>
              <a:rPr lang="en-US" altLang="zh-TW" sz="1050" dirty="0">
                <a:latin typeface="Times" pitchFamily="2" charset="0"/>
              </a:rPr>
              <a:t>pp. 5017-5025, 2019.</a:t>
            </a:r>
            <a:r>
              <a:rPr lang="zh-TW" altLang="zh-TW" sz="1050" dirty="0">
                <a:latin typeface="Times" pitchFamily="2" charset="0"/>
              </a:rPr>
              <a:t> </a:t>
            </a:r>
            <a:endParaRPr lang="en-US" altLang="zh-TW" sz="1050" dirty="0">
              <a:latin typeface="Times" pitchFamily="2" charset="0"/>
            </a:endParaRPr>
          </a:p>
          <a:p>
            <a:pPr algn="just"/>
            <a:r>
              <a:rPr lang="en-US" altLang="zh-TW" sz="1050" dirty="0">
                <a:latin typeface="Times" pitchFamily="2" charset="0"/>
              </a:rPr>
              <a:t>[37] X. Wang, X. Han, W. Huang, D. Dong, and M. Scott, "Multi-Similarity Loss With General Pair Weighting for Deep Metric Learning," </a:t>
            </a:r>
            <a:r>
              <a:rPr lang="en-US" altLang="zh-TW" sz="1050" i="1" dirty="0">
                <a:latin typeface="Times" pitchFamily="2" charset="0"/>
              </a:rPr>
              <a:t>2019 IEEE/CVF Conference on Computer Vision and Pattern Recognition (CVPR), </a:t>
            </a:r>
            <a:r>
              <a:rPr lang="en-US" altLang="zh-TW" sz="1050" dirty="0">
                <a:latin typeface="Times" pitchFamily="2" charset="0"/>
              </a:rPr>
              <a:t>pp. 5017-5025, 2019.</a:t>
            </a:r>
            <a:r>
              <a:rPr lang="zh-TW" altLang="zh-TW" sz="1050" dirty="0">
                <a:latin typeface="Times" pitchFamily="2" charset="0"/>
              </a:rPr>
              <a:t> </a:t>
            </a:r>
            <a:endParaRPr lang="en-US" altLang="zh-TW" sz="1050" dirty="0">
              <a:latin typeface="Times" pitchFamily="2" charset="0"/>
            </a:endParaRPr>
          </a:p>
          <a:p>
            <a:pPr algn="just"/>
            <a:r>
              <a:rPr lang="en-US" altLang="zh-TW" sz="1050" dirty="0">
                <a:latin typeface="Times" pitchFamily="2" charset="0"/>
              </a:rPr>
              <a:t>[38] Y. Sun</a:t>
            </a:r>
            <a:r>
              <a:rPr lang="en-US" altLang="zh-TW" sz="1050" i="1" dirty="0">
                <a:latin typeface="Times" pitchFamily="2" charset="0"/>
              </a:rPr>
              <a:t> et al.</a:t>
            </a:r>
            <a:r>
              <a:rPr lang="en-US" altLang="zh-TW" sz="1050" dirty="0">
                <a:latin typeface="Times" pitchFamily="2" charset="0"/>
              </a:rPr>
              <a:t>, "Circle Loss: A Unified Perspective of Pair Similarity Optimization," </a:t>
            </a:r>
            <a:r>
              <a:rPr lang="en-US" altLang="zh-TW" sz="1050" i="1" dirty="0">
                <a:latin typeface="Times" pitchFamily="2" charset="0"/>
              </a:rPr>
              <a:t>2020 IEEE/CVF Conference on Computer Vision and Pattern Recognition (CVPR), </a:t>
            </a:r>
            <a:r>
              <a:rPr lang="en-US" altLang="zh-TW" sz="1050" dirty="0">
                <a:latin typeface="Times" pitchFamily="2" charset="0"/>
              </a:rPr>
              <a:t>pp. 6397-6406, 2020.</a:t>
            </a:r>
            <a:r>
              <a:rPr lang="zh-TW" altLang="zh-TW" sz="1050" dirty="0">
                <a:latin typeface="Times" pitchFamily="2" charset="0"/>
              </a:rPr>
              <a:t>  </a:t>
            </a:r>
            <a:endParaRPr lang="en-US" altLang="zh-TW" sz="105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0443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64</a:t>
            </a:fld>
            <a:endParaRPr lang="en-US" altLang="ja-JP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Metric Learning – Large Retrieval Benchmarks</a:t>
            </a:r>
            <a:endParaRPr lang="zh-TW" altLang="en-US" sz="36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82D7FE4-DB14-164F-9284-C40A32235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233550"/>
              </p:ext>
            </p:extLst>
          </p:nvPr>
        </p:nvGraphicFramePr>
        <p:xfrm>
          <a:off x="767108" y="2204864"/>
          <a:ext cx="7609784" cy="2266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1176">
                  <a:extLst>
                    <a:ext uri="{9D8B030D-6E8A-4147-A177-3AD203B41FA5}">
                      <a16:colId xmlns:a16="http://schemas.microsoft.com/office/drawing/2014/main" val="3660513118"/>
                    </a:ext>
                  </a:extLst>
                </a:gridCol>
                <a:gridCol w="883090">
                  <a:extLst>
                    <a:ext uri="{9D8B030D-6E8A-4147-A177-3AD203B41FA5}">
                      <a16:colId xmlns:a16="http://schemas.microsoft.com/office/drawing/2014/main" val="1420291628"/>
                    </a:ext>
                  </a:extLst>
                </a:gridCol>
                <a:gridCol w="997019">
                  <a:extLst>
                    <a:ext uri="{9D8B030D-6E8A-4147-A177-3AD203B41FA5}">
                      <a16:colId xmlns:a16="http://schemas.microsoft.com/office/drawing/2014/main" val="2068147002"/>
                    </a:ext>
                  </a:extLst>
                </a:gridCol>
                <a:gridCol w="997019">
                  <a:extLst>
                    <a:ext uri="{9D8B030D-6E8A-4147-A177-3AD203B41FA5}">
                      <a16:colId xmlns:a16="http://schemas.microsoft.com/office/drawing/2014/main" val="3392589617"/>
                    </a:ext>
                  </a:extLst>
                </a:gridCol>
                <a:gridCol w="883090">
                  <a:extLst>
                    <a:ext uri="{9D8B030D-6E8A-4147-A177-3AD203B41FA5}">
                      <a16:colId xmlns:a16="http://schemas.microsoft.com/office/drawing/2014/main" val="4220344567"/>
                    </a:ext>
                  </a:extLst>
                </a:gridCol>
                <a:gridCol w="884195">
                  <a:extLst>
                    <a:ext uri="{9D8B030D-6E8A-4147-A177-3AD203B41FA5}">
                      <a16:colId xmlns:a16="http://schemas.microsoft.com/office/drawing/2014/main" val="3921168227"/>
                    </a:ext>
                  </a:extLst>
                </a:gridCol>
                <a:gridCol w="884195">
                  <a:extLst>
                    <a:ext uri="{9D8B030D-6E8A-4147-A177-3AD203B41FA5}">
                      <a16:colId xmlns:a16="http://schemas.microsoft.com/office/drawing/2014/main" val="825170159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SOP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In-Shop</a:t>
                      </a:r>
                      <a:endParaRPr lang="zh-TW" altLang="en-US" sz="1600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Cars-196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094106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R</a:t>
                      </a:r>
                      <a:r>
                        <a:rPr lang="zh-TW" sz="1600" kern="100">
                          <a:effectLst/>
                        </a:rPr>
                        <a:t>＠</a:t>
                      </a: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</a:t>
                      </a:r>
                      <a:r>
                        <a:rPr lang="zh-TW" sz="1600" kern="100" dirty="0">
                          <a:effectLst/>
                        </a:rPr>
                        <a:t>＠</a:t>
                      </a:r>
                      <a:r>
                        <a:rPr lang="en-US" altLang="zh-TW" sz="1600" kern="100" dirty="0">
                          <a:effectLst/>
                        </a:rPr>
                        <a:t>10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</a:t>
                      </a:r>
                      <a:r>
                        <a:rPr lang="zh-TW" sz="1600" kern="100" dirty="0">
                          <a:effectLst/>
                        </a:rPr>
                        <a:t>＠</a:t>
                      </a:r>
                      <a:r>
                        <a:rPr lang="en-US" altLang="zh-TW" sz="1600" kern="100" dirty="0">
                          <a:effectLst/>
                        </a:rPr>
                        <a:t>10</a:t>
                      </a:r>
                      <a:r>
                        <a:rPr lang="en-US" altLang="zh-TW" sz="1600" kern="100" baseline="30000" dirty="0">
                          <a:effectLst/>
                        </a:rPr>
                        <a:t>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</a:t>
                      </a:r>
                      <a:r>
                        <a:rPr lang="zh-TW" sz="1600" kern="100" dirty="0">
                          <a:effectLst/>
                        </a:rPr>
                        <a:t>＠</a:t>
                      </a:r>
                      <a:r>
                        <a:rPr lang="en-US" altLang="zh-TW" sz="1600" kern="100" dirty="0">
                          <a:effectLst/>
                        </a:rPr>
                        <a:t>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</a:t>
                      </a:r>
                      <a:r>
                        <a:rPr lang="zh-TW" sz="1600" kern="100" dirty="0">
                          <a:effectLst/>
                        </a:rPr>
                        <a:t>＠</a:t>
                      </a:r>
                      <a:r>
                        <a:rPr lang="en-US" sz="1600" kern="100" dirty="0">
                          <a:effectLst/>
                        </a:rPr>
                        <a:t>10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</a:t>
                      </a:r>
                      <a:r>
                        <a:rPr lang="zh-TW" sz="1600" kern="100" dirty="0">
                          <a:effectLst/>
                        </a:rPr>
                        <a:t>＠</a:t>
                      </a:r>
                      <a:r>
                        <a:rPr lang="en-US" sz="1600" kern="100" dirty="0">
                          <a:effectLst/>
                        </a:rPr>
                        <a:t>20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783301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標楷體" panose="02010601000101010101" pitchFamily="2" charset="-120"/>
                          <a:cs typeface="Times" pitchFamily="2" charset="0"/>
                        </a:rPr>
                        <a:t>HDC [75]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75.9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88.4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94.9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62.1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84.9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89.0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309049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標楷體" panose="02010601000101010101" pitchFamily="2" charset="-120"/>
                          <a:cs typeface="Times" pitchFamily="2" charset="0"/>
                        </a:rPr>
                        <a:t>RLL-</a:t>
                      </a: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標楷體" panose="02010601000101010101" pitchFamily="2" charset="-120"/>
                          <a:cs typeface="Tahoma" panose="020B0604030504040204" pitchFamily="34" charset="0"/>
                        </a:rPr>
                        <a:t>H </a:t>
                      </a: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ahoma" panose="020B0604030504040204" pitchFamily="34" charset="0"/>
                        </a:rPr>
                        <a:t>[55]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76.1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89.1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--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--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--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644618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標楷體" panose="02010601000101010101" pitchFamily="2" charset="-120"/>
                          <a:cs typeface="Times" pitchFamily="2" charset="0"/>
                        </a:rPr>
                        <a:t>MS Loss </a:t>
                      </a: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[56]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78.2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90.5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89.7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97.9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98.5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203906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標楷體" panose="02010601000101010101" pitchFamily="2" charset="-120"/>
                          <a:cs typeface="Times" pitchFamily="2" charset="0"/>
                        </a:rPr>
                        <a:t>Circle Loss </a:t>
                      </a: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[58]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78.3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90.5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96.1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--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--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--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944200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標楷體" panose="02010601000101010101" pitchFamily="2" charset="-120"/>
                          <a:cs typeface="Times" pitchFamily="2" charset="0"/>
                        </a:rPr>
                        <a:t>Density Loss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78.5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90.0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95.6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92.5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98.2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0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98.8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512870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50B4F5AE-FE60-9449-821C-14B4BDAE386A}"/>
              </a:ext>
            </a:extLst>
          </p:cNvPr>
          <p:cNvSpPr/>
          <p:nvPr/>
        </p:nvSpPr>
        <p:spPr>
          <a:xfrm>
            <a:off x="215516" y="5013176"/>
            <a:ext cx="87129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50" dirty="0">
                <a:latin typeface="Times" pitchFamily="2" charset="0"/>
              </a:rPr>
              <a:t>[24]</a:t>
            </a:r>
            <a:r>
              <a:rPr lang="zh-TW" altLang="en-US" sz="1050" dirty="0">
                <a:latin typeface="Times" pitchFamily="2" charset="0"/>
              </a:rPr>
              <a:t> </a:t>
            </a:r>
            <a:r>
              <a:rPr lang="en-US" altLang="zh-TW" sz="1050" dirty="0">
                <a:latin typeface="Times" pitchFamily="2" charset="0"/>
              </a:rPr>
              <a:t>H. O. Song, S. </a:t>
            </a:r>
            <a:r>
              <a:rPr lang="en-US" altLang="zh-TW" sz="1050" dirty="0" err="1">
                <a:latin typeface="Times" pitchFamily="2" charset="0"/>
              </a:rPr>
              <a:t>Jegelka</a:t>
            </a:r>
            <a:r>
              <a:rPr lang="en-US" altLang="zh-TW" sz="1050" dirty="0">
                <a:latin typeface="Times" pitchFamily="2" charset="0"/>
              </a:rPr>
              <a:t>, V. Rathod, and K. Murphy, "Deep Metric Learning via Facility Location," in </a:t>
            </a:r>
            <a:r>
              <a:rPr lang="en-US" altLang="zh-TW" sz="1050" i="1" dirty="0">
                <a:latin typeface="Times" pitchFamily="2" charset="0"/>
              </a:rPr>
              <a:t>2017 IEEE Conference on Computer Vision and Pattern Recognition (CVPR)</a:t>
            </a:r>
            <a:r>
              <a:rPr lang="en-US" altLang="zh-TW" sz="1050" dirty="0">
                <a:latin typeface="Times" pitchFamily="2" charset="0"/>
              </a:rPr>
              <a:t>, 21-26 July 2017 2017, pp. 2206-2214.</a:t>
            </a:r>
            <a:r>
              <a:rPr lang="zh-TW" altLang="zh-TW" sz="1050" dirty="0">
                <a:latin typeface="Times" pitchFamily="2" charset="0"/>
              </a:rPr>
              <a:t> </a:t>
            </a:r>
            <a:endParaRPr lang="en-US" altLang="zh-TW" sz="1050" kern="100" dirty="0">
              <a:latin typeface="Times" pitchFamily="2" charset="0"/>
              <a:ea typeface="標楷體" panose="02010601000101010101" pitchFamily="2" charset="-120"/>
            </a:endParaRPr>
          </a:p>
          <a:p>
            <a:pPr algn="just"/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[35]</a:t>
            </a:r>
            <a:r>
              <a:rPr lang="zh-TW" altLang="en-US" sz="1050" kern="100" dirty="0">
                <a:latin typeface="Times" pitchFamily="2" charset="0"/>
                <a:ea typeface="標楷體" panose="02010601000101010101" pitchFamily="2" charset="-120"/>
              </a:rPr>
              <a:t> 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X. Wang, Y. Hua, E.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Kodirov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G. Hu, R. Garnier, and N. Robertson, "Ranked List Loss for Deep Metric Learning," </a:t>
            </a:r>
            <a:r>
              <a:rPr lang="en-US" altLang="zh-TW" sz="1050" i="1" kern="100" dirty="0">
                <a:latin typeface="Times" pitchFamily="2" charset="0"/>
                <a:ea typeface="標楷體" panose="02010601000101010101" pitchFamily="2" charset="-120"/>
              </a:rPr>
              <a:t>2019 IEEE/CVF Conference on Computer Vision and Pattern Recognition (CVPR), 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pp. 5202-5211, 2019.</a:t>
            </a:r>
          </a:p>
          <a:p>
            <a:pPr algn="just"/>
            <a:r>
              <a:rPr lang="en-US" altLang="zh-TW" sz="1050" dirty="0">
                <a:latin typeface="Times" pitchFamily="2" charset="0"/>
              </a:rPr>
              <a:t>[37]</a:t>
            </a:r>
            <a:r>
              <a:rPr lang="zh-TW" altLang="en-US" sz="1050" dirty="0">
                <a:latin typeface="Times" pitchFamily="2" charset="0"/>
              </a:rPr>
              <a:t> </a:t>
            </a:r>
            <a:r>
              <a:rPr lang="en-US" altLang="zh-TW" sz="1050" dirty="0">
                <a:latin typeface="Times" pitchFamily="2" charset="0"/>
              </a:rPr>
              <a:t>X. Wang, X. Han, W. Huang, D. Dong, and M. Scott, "Multi-Similarity Loss With General Pair Weighting for Deep Metric Learning," </a:t>
            </a:r>
            <a:r>
              <a:rPr lang="en-US" altLang="zh-TW" sz="1050" i="1" dirty="0">
                <a:latin typeface="Times" pitchFamily="2" charset="0"/>
              </a:rPr>
              <a:t>2019 IEEE/CVF Conference on Computer Vision and Pattern Recognition (CVPR), </a:t>
            </a:r>
            <a:r>
              <a:rPr lang="en-US" altLang="zh-TW" sz="1050" dirty="0">
                <a:latin typeface="Times" pitchFamily="2" charset="0"/>
              </a:rPr>
              <a:t>pp. 5017-5025, 2019.</a:t>
            </a:r>
            <a:r>
              <a:rPr lang="zh-TW" altLang="zh-TW" sz="1050" dirty="0">
                <a:latin typeface="Times" pitchFamily="2" charset="0"/>
              </a:rPr>
              <a:t> </a:t>
            </a:r>
            <a:endParaRPr lang="en-US" altLang="zh-TW" sz="1050" dirty="0">
              <a:latin typeface="Times" pitchFamily="2" charset="0"/>
            </a:endParaRPr>
          </a:p>
          <a:p>
            <a:pPr algn="just"/>
            <a:r>
              <a:rPr lang="en-US" altLang="zh-TW" sz="1050" dirty="0">
                <a:latin typeface="Times" pitchFamily="2" charset="0"/>
              </a:rPr>
              <a:t>[38]</a:t>
            </a:r>
            <a:r>
              <a:rPr lang="zh-TW" altLang="en-US" sz="1050" dirty="0">
                <a:latin typeface="Times" pitchFamily="2" charset="0"/>
              </a:rPr>
              <a:t> </a:t>
            </a:r>
            <a:r>
              <a:rPr lang="en-US" altLang="zh-TW" sz="1050" dirty="0">
                <a:latin typeface="Times" pitchFamily="2" charset="0"/>
              </a:rPr>
              <a:t>Y. Sun</a:t>
            </a:r>
            <a:r>
              <a:rPr lang="en-US" altLang="zh-TW" sz="1050" i="1" dirty="0">
                <a:latin typeface="Times" pitchFamily="2" charset="0"/>
              </a:rPr>
              <a:t> et al.</a:t>
            </a:r>
            <a:r>
              <a:rPr lang="en-US" altLang="zh-TW" sz="1050" dirty="0">
                <a:latin typeface="Times" pitchFamily="2" charset="0"/>
              </a:rPr>
              <a:t>, "Circle Loss: A Unified Perspective of Pair Similarity Optimization," </a:t>
            </a:r>
            <a:r>
              <a:rPr lang="en-US" altLang="zh-TW" sz="1050" i="1" dirty="0">
                <a:latin typeface="Times" pitchFamily="2" charset="0"/>
              </a:rPr>
              <a:t>2020 IEEE/CVF Conference on Computer Vision and Pattern Recognition (CVPR), </a:t>
            </a:r>
            <a:r>
              <a:rPr lang="en-US" altLang="zh-TW" sz="1050" dirty="0">
                <a:latin typeface="Times" pitchFamily="2" charset="0"/>
              </a:rPr>
              <a:t>pp. 6397-6406, 2020.</a:t>
            </a:r>
            <a:r>
              <a:rPr lang="zh-TW" altLang="zh-TW" sz="1050" dirty="0">
                <a:latin typeface="Times" pitchFamily="2" charset="0"/>
              </a:rPr>
              <a:t>  </a:t>
            </a:r>
            <a:endParaRPr lang="en-US" altLang="zh-TW" sz="105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34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65</a:t>
            </a:fld>
            <a:endParaRPr lang="en-US" altLang="ja-JP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/>
            <a:r>
              <a:rPr lang="en-US" altLang="zh-TW" sz="2000" dirty="0"/>
              <a:t>We propose a multi-task learning framework to realize the mental disorder detection for schizophrenia patients.</a:t>
            </a:r>
          </a:p>
          <a:p>
            <a:pPr lvl="1" algn="just"/>
            <a:r>
              <a:rPr lang="en-US" altLang="zh-TW" sz="1600" b="1" dirty="0"/>
              <a:t>Cross-Modality Graph Convolutional Networks</a:t>
            </a:r>
            <a:r>
              <a:rPr lang="en-US" altLang="zh-TW" sz="1600" dirty="0"/>
              <a:t> can effectively integrate the visual features from the face and context modalities to result in a comprehensive representation.</a:t>
            </a:r>
          </a:p>
          <a:p>
            <a:pPr lvl="1" algn="just"/>
            <a:r>
              <a:rPr lang="en-US" altLang="zh-TW" sz="1600" dirty="0"/>
              <a:t>Task-aware objective functions, </a:t>
            </a:r>
            <a:r>
              <a:rPr lang="en-US" altLang="zh-TW" sz="1600" b="1" dirty="0"/>
              <a:t>Density Loss</a:t>
            </a:r>
            <a:r>
              <a:rPr lang="en-US" altLang="zh-TW" sz="1600" dirty="0"/>
              <a:t> and </a:t>
            </a:r>
            <a:r>
              <a:rPr lang="en-US" altLang="zh-TW" sz="1600" b="1" dirty="0"/>
              <a:t>Distributed Loss</a:t>
            </a:r>
            <a:r>
              <a:rPr lang="en-US" altLang="zh-TW" sz="1600" dirty="0"/>
              <a:t>, exploit more comprehensive criteria to form the powerful regularization for embedding learning.</a:t>
            </a:r>
          </a:p>
          <a:p>
            <a:pPr lvl="1" algn="just"/>
            <a:r>
              <a:rPr lang="en-US" altLang="zh-TW" sz="1600" b="1" dirty="0"/>
              <a:t>Mean Passer</a:t>
            </a:r>
            <a:r>
              <a:rPr lang="en-US" altLang="zh-TW" sz="1600" dirty="0"/>
              <a:t> adopts exponential moving average strategy to smoothly transfer the emotion prior knowledge to the depression model; thus, it can result in a better model and reduce the training procedure compared with the common transfer learning strategies.</a:t>
            </a:r>
          </a:p>
          <a:p>
            <a:pPr lvl="1" algn="just"/>
            <a:r>
              <a:rPr lang="en-US" altLang="zh-TW" sz="1600" dirty="0"/>
              <a:t>Based on the cognitive science and the nature of schizophrenia, we design an algorithm to detect the mental disorders.</a:t>
            </a:r>
          </a:p>
          <a:p>
            <a:pPr algn="just"/>
            <a:r>
              <a:rPr lang="en-US" altLang="zh-TW" sz="2000" dirty="0"/>
              <a:t>The</a:t>
            </a:r>
            <a:r>
              <a:rPr lang="zh-TW" altLang="en-US" sz="2000" dirty="0"/>
              <a:t> </a:t>
            </a:r>
            <a:r>
              <a:rPr lang="en-US" altLang="zh-TW" sz="2000" dirty="0"/>
              <a:t>experiments</a:t>
            </a:r>
            <a:r>
              <a:rPr lang="zh-TW" altLang="en-US" sz="2000" dirty="0"/>
              <a:t> </a:t>
            </a:r>
            <a:r>
              <a:rPr lang="en-US" altLang="zh-TW" sz="2000" dirty="0"/>
              <a:t>show</a:t>
            </a:r>
            <a:r>
              <a:rPr lang="zh-TW" altLang="en-US" sz="2000" dirty="0"/>
              <a:t> </a:t>
            </a:r>
            <a:r>
              <a:rPr lang="en-US" altLang="zh-TW" sz="2000" dirty="0"/>
              <a:t>that</a:t>
            </a:r>
            <a:r>
              <a:rPr lang="zh-TW" altLang="en-US" sz="2000" dirty="0"/>
              <a:t> </a:t>
            </a:r>
            <a:r>
              <a:rPr lang="en-US" altLang="zh-TW" sz="2000" dirty="0"/>
              <a:t>our learning framework</a:t>
            </a:r>
            <a:r>
              <a:rPr lang="zh-TW" altLang="en-US" sz="2000" dirty="0"/>
              <a:t> </a:t>
            </a:r>
            <a:r>
              <a:rPr lang="en-US" altLang="zh-TW" sz="2000" dirty="0"/>
              <a:t>surpasses</a:t>
            </a:r>
            <a:r>
              <a:rPr lang="zh-TW" altLang="en-US" sz="2000" dirty="0"/>
              <a:t> </a:t>
            </a:r>
            <a:r>
              <a:rPr lang="en-US" altLang="zh-TW" sz="2000" dirty="0"/>
              <a:t>other state-of-the-art methods with 10.19% in accuracy on CAER and 1.4/0.7 in MAE/RMSE on AVEC 14.</a:t>
            </a:r>
          </a:p>
          <a:p>
            <a:pPr algn="just"/>
            <a:r>
              <a:rPr lang="en-US" altLang="zh-TW" sz="2000" dirty="0"/>
              <a:t>On the public metric learning benchmarks, our Density Loss also beats the popular state-of-the-art methods.</a:t>
            </a:r>
          </a:p>
        </p:txBody>
      </p:sp>
    </p:spTree>
    <p:extLst>
      <p:ext uri="{BB962C8B-B14F-4D97-AF65-F5344CB8AC3E}">
        <p14:creationId xmlns:p14="http://schemas.microsoft.com/office/powerpoint/2010/main" val="2958025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7615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Dataset – CAER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CAER </a:t>
            </a:r>
            <a:r>
              <a:rPr lang="en-US" altLang="zh-CN" sz="2800" dirty="0">
                <a:latin typeface="Times" panose="02020603050405020304" pitchFamily="18" charset="0"/>
                <a:cs typeface="Times" panose="02020603050405020304" pitchFamily="18" charset="0"/>
              </a:rPr>
              <a:t>[14]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for emotion recognition</a:t>
            </a:r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0208A695-6C39-6D48-935D-01CC26689008}"/>
              </a:ext>
            </a:extLst>
          </p:cNvPr>
          <p:cNvGraphicFramePr>
            <a:graphicFrameLocks noGrp="1"/>
          </p:cNvGraphicFramePr>
          <p:nvPr/>
        </p:nvGraphicFramePr>
        <p:xfrm>
          <a:off x="987367" y="2420888"/>
          <a:ext cx="7169266" cy="3553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881">
                  <a:extLst>
                    <a:ext uri="{9D8B030D-6E8A-4147-A177-3AD203B41FA5}">
                      <a16:colId xmlns:a16="http://schemas.microsoft.com/office/drawing/2014/main" val="2787448219"/>
                    </a:ext>
                  </a:extLst>
                </a:gridCol>
                <a:gridCol w="1731881">
                  <a:extLst>
                    <a:ext uri="{9D8B030D-6E8A-4147-A177-3AD203B41FA5}">
                      <a16:colId xmlns:a16="http://schemas.microsoft.com/office/drawing/2014/main" val="1551167280"/>
                    </a:ext>
                  </a:extLst>
                </a:gridCol>
                <a:gridCol w="1973623">
                  <a:extLst>
                    <a:ext uri="{9D8B030D-6E8A-4147-A177-3AD203B41FA5}">
                      <a16:colId xmlns:a16="http://schemas.microsoft.com/office/drawing/2014/main" val="614309942"/>
                    </a:ext>
                  </a:extLst>
                </a:gridCol>
                <a:gridCol w="1731881">
                  <a:extLst>
                    <a:ext uri="{9D8B030D-6E8A-4147-A177-3AD203B41FA5}">
                      <a16:colId xmlns:a16="http://schemas.microsoft.com/office/drawing/2014/main" val="3622075229"/>
                    </a:ext>
                  </a:extLst>
                </a:gridCol>
              </a:tblGrid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Category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 of clips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 of frames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3575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Anger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139681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12.33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341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Disgust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59630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5.44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0448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Fear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46441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3.89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5275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Happy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2726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219377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20.64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9817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Natural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4579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377276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34.69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05519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1473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138599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11.16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81620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126873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11.83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66620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Total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1107877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30765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03044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Cross-task Knowledge Passing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domain knowledge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model provide prior knowledge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the depression model step by step</a:t>
            </a:r>
          </a:p>
        </p:txBody>
      </p:sp>
      <p:sp>
        <p:nvSpPr>
          <p:cNvPr id="38" name="流程圖: 人工作業 2">
            <a:extLst>
              <a:ext uri="{FF2B5EF4-FFF2-40B4-BE49-F238E27FC236}">
                <a16:creationId xmlns:a16="http://schemas.microsoft.com/office/drawing/2014/main" id="{860C30A5-713D-5E4C-8F87-42331FDAA777}"/>
              </a:ext>
            </a:extLst>
          </p:cNvPr>
          <p:cNvSpPr/>
          <p:nvPr/>
        </p:nvSpPr>
        <p:spPr>
          <a:xfrm rot="16200000">
            <a:off x="7649024" y="1615921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人工作業 6">
            <a:extLst>
              <a:ext uri="{FF2B5EF4-FFF2-40B4-BE49-F238E27FC236}">
                <a16:creationId xmlns:a16="http://schemas.microsoft.com/office/drawing/2014/main" id="{423D1A00-EF93-1146-BEE3-DE27848467E7}"/>
              </a:ext>
            </a:extLst>
          </p:cNvPr>
          <p:cNvSpPr/>
          <p:nvPr/>
        </p:nvSpPr>
        <p:spPr>
          <a:xfrm rot="16200000">
            <a:off x="7649064" y="2698548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CA8FFC1-D545-E647-86BF-5B8D37C59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6190852" y="1741884"/>
            <a:ext cx="50405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D1EEB89A-51B9-444F-B439-1415F0869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5902880" y="2765332"/>
            <a:ext cx="1080000" cy="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24ACDC87-6B64-3847-B032-E9170774A204}"/>
              </a:ext>
            </a:extLst>
          </p:cNvPr>
          <p:cNvSpPr txBox="1"/>
          <p:nvPr/>
        </p:nvSpPr>
        <p:spPr>
          <a:xfrm>
            <a:off x="7208000" y="246177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11F3651-1F52-2949-89EE-4853D7ABAF4E}"/>
              </a:ext>
            </a:extLst>
          </p:cNvPr>
          <p:cNvSpPr txBox="1"/>
          <p:nvPr/>
        </p:nvSpPr>
        <p:spPr>
          <a:xfrm>
            <a:off x="7135992" y="354436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CD34DA50-79F7-5B49-8EB6-1C7787B3B5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6190852" y="4549434"/>
            <a:ext cx="504000" cy="55433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1E491910-716A-B345-A9E1-02695209F3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5902880" y="5501636"/>
            <a:ext cx="1080000" cy="802094"/>
          </a:xfrm>
          <a:prstGeom prst="rect">
            <a:avLst/>
          </a:prstGeom>
        </p:spPr>
      </p:pic>
      <p:sp>
        <p:nvSpPr>
          <p:cNvPr id="48" name="流程圖: 人工作業 44">
            <a:extLst>
              <a:ext uri="{FF2B5EF4-FFF2-40B4-BE49-F238E27FC236}">
                <a16:creationId xmlns:a16="http://schemas.microsoft.com/office/drawing/2014/main" id="{AFC7CD74-A98A-2344-B4D4-64063792D740}"/>
              </a:ext>
            </a:extLst>
          </p:cNvPr>
          <p:cNvSpPr/>
          <p:nvPr/>
        </p:nvSpPr>
        <p:spPr>
          <a:xfrm rot="16200000">
            <a:off x="7649024" y="4373574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人工作業 45">
            <a:extLst>
              <a:ext uri="{FF2B5EF4-FFF2-40B4-BE49-F238E27FC236}">
                <a16:creationId xmlns:a16="http://schemas.microsoft.com/office/drawing/2014/main" id="{BE86C94A-E8CA-CF4F-9D3B-123425815618}"/>
              </a:ext>
            </a:extLst>
          </p:cNvPr>
          <p:cNvSpPr/>
          <p:nvPr/>
        </p:nvSpPr>
        <p:spPr>
          <a:xfrm rot="16200000">
            <a:off x="7649064" y="5456201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7C8FF3B-6164-B243-8889-10D57BEFB67A}"/>
              </a:ext>
            </a:extLst>
          </p:cNvPr>
          <p:cNvSpPr txBox="1"/>
          <p:nvPr/>
        </p:nvSpPr>
        <p:spPr>
          <a:xfrm>
            <a:off x="7208000" y="521943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47351A8-DEB7-FD4C-89B2-91E8C3433F54}"/>
              </a:ext>
            </a:extLst>
          </p:cNvPr>
          <p:cNvSpPr txBox="1"/>
          <p:nvPr/>
        </p:nvSpPr>
        <p:spPr>
          <a:xfrm>
            <a:off x="7135992" y="6302019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1B1E4BD-50DC-774D-91C0-5AFAD61A16D4}"/>
              </a:ext>
            </a:extLst>
          </p:cNvPr>
          <p:cNvSpPr/>
          <p:nvPr/>
        </p:nvSpPr>
        <p:spPr>
          <a:xfrm>
            <a:off x="7360992" y="1579547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57E962F-7C2D-1446-B0B1-AF0767E8C947}"/>
              </a:ext>
            </a:extLst>
          </p:cNvPr>
          <p:cNvSpPr/>
          <p:nvPr/>
        </p:nvSpPr>
        <p:spPr>
          <a:xfrm>
            <a:off x="7359714" y="4350219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接點: 弧形 1023">
            <a:extLst>
              <a:ext uri="{FF2B5EF4-FFF2-40B4-BE49-F238E27FC236}">
                <a16:creationId xmlns:a16="http://schemas.microsoft.com/office/drawing/2014/main" id="{D4E3CBC0-51ED-3348-8005-36ECA9216A62}"/>
              </a:ext>
            </a:extLst>
          </p:cNvPr>
          <p:cNvCxnSpPr>
            <a:stCxn id="54" idx="1"/>
            <a:endCxn id="55" idx="1"/>
          </p:cNvCxnSpPr>
          <p:nvPr/>
        </p:nvCxnSpPr>
        <p:spPr>
          <a:xfrm rot="10800000" flipV="1">
            <a:off x="7359714" y="2725759"/>
            <a:ext cx="1278" cy="2770672"/>
          </a:xfrm>
          <a:prstGeom prst="curvedConnector3">
            <a:avLst>
              <a:gd name="adj1" fmla="val 2651392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A8D2ABA-C614-A046-8456-BA088C4F8B6A}"/>
              </a:ext>
            </a:extLst>
          </p:cNvPr>
          <p:cNvSpPr txBox="1"/>
          <p:nvPr/>
        </p:nvSpPr>
        <p:spPr>
          <a:xfrm rot="16200000">
            <a:off x="6306543" y="3972595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EMA Update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EFF9438-7233-104C-927A-D02DCD73DBA3}"/>
              </a:ext>
            </a:extLst>
          </p:cNvPr>
          <p:cNvGrpSpPr/>
          <p:nvPr/>
        </p:nvGrpSpPr>
        <p:grpSpPr>
          <a:xfrm>
            <a:off x="980786" y="3490516"/>
            <a:ext cx="3991798" cy="1107996"/>
            <a:chOff x="1095882" y="2958295"/>
            <a:chExt cx="3991798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B66C8B3F-25E1-D241-AF6A-7773FAFE8481}"/>
                    </a:ext>
                  </a:extLst>
                </p:cNvPr>
                <p:cNvSpPr txBox="1"/>
                <p:nvPr/>
              </p:nvSpPr>
              <p:spPr>
                <a:xfrm>
                  <a:off x="1200053" y="2958295"/>
                  <a:ext cx="3115434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Cambria Math" panose="02040503050406030204" pitchFamily="18" charset="0"/>
                    </a:rPr>
                    <a:t>1. Train emotion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endParaRPr kumimoji="1" lang="en-US" altLang="zh-TW" i="1" dirty="0">
                    <a:latin typeface="Cambria Math" panose="02040503050406030204" pitchFamily="18" charset="0"/>
                  </a:endParaRPr>
                </a:p>
                <a:p>
                  <a:endParaRPr lang="en-US" altLang="zh-TW" dirty="0">
                    <a:latin typeface="Cambria Math" panose="02040503050406030204" pitchFamily="18" charset="0"/>
                  </a:endParaRPr>
                </a:p>
                <a:p>
                  <a:endParaRPr lang="en-US" altLang="zh-TW" dirty="0">
                    <a:latin typeface="Cambria Math" panose="02040503050406030204" pitchFamily="18" charset="0"/>
                  </a:endParaRPr>
                </a:p>
                <a:p>
                  <a:r>
                    <a:rPr lang="en-US" altLang="zh-TW" dirty="0">
                      <a:latin typeface="Cambria Math" panose="02040503050406030204" pitchFamily="18" charset="0"/>
                    </a:rPr>
                    <a:t>3. Train emotion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kumimoji="1" lang="en-US" altLang="zh-TW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B66C8B3F-25E1-D241-AF6A-7773FAFE8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053" y="2958295"/>
                  <a:ext cx="3115434" cy="1107996"/>
                </a:xfrm>
                <a:prstGeom prst="rect">
                  <a:avLst/>
                </a:prstGeom>
                <a:blipFill>
                  <a:blip r:embed="rId7"/>
                  <a:stretch>
                    <a:fillRect l="-4878" t="-6818"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0D5C19C-079B-954A-8CDC-034CBD225FA6}"/>
                    </a:ext>
                  </a:extLst>
                </p:cNvPr>
                <p:cNvSpPr/>
                <p:nvPr/>
              </p:nvSpPr>
              <p:spPr>
                <a:xfrm>
                  <a:off x="1095882" y="3323882"/>
                  <a:ext cx="39917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/>
                    <a:t>2. EMA update: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0D5C19C-079B-954A-8CDC-034CBD225F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882" y="3323882"/>
                  <a:ext cx="399179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66" t="-6452" b="-225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05320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Distributed Loss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regression values into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bins:</a:t>
                </a:r>
              </a:p>
              <a:p>
                <a:pPr lvl="1"/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0 ~ 45 regression values =&gt; 46 +1 bins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233" t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D3AAFC-2026-DE42-8FD3-F8BB74D88E8C}"/>
              </a:ext>
            </a:extLst>
          </p:cNvPr>
          <p:cNvCxnSpPr/>
          <p:nvPr/>
        </p:nvCxnSpPr>
        <p:spPr>
          <a:xfrm flipV="1">
            <a:off x="1475656" y="3341340"/>
            <a:ext cx="0" cy="2247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73054DE-C2EA-0545-BD50-9B30B6AC794E}"/>
              </a:ext>
            </a:extLst>
          </p:cNvPr>
          <p:cNvCxnSpPr>
            <a:cxnSpLocks/>
          </p:cNvCxnSpPr>
          <p:nvPr/>
        </p:nvCxnSpPr>
        <p:spPr>
          <a:xfrm>
            <a:off x="1475656" y="5589240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7D3864-B316-614B-81A2-78D5F1130605}"/>
              </a:ext>
            </a:extLst>
          </p:cNvPr>
          <p:cNvSpPr txBox="1"/>
          <p:nvPr/>
        </p:nvSpPr>
        <p:spPr>
          <a:xfrm>
            <a:off x="1050208" y="2972007"/>
            <a:ext cx="85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score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9C19B9-EE30-2F4C-A880-B3AC4817635C}"/>
              </a:ext>
            </a:extLst>
          </p:cNvPr>
          <p:cNvSpPr txBox="1"/>
          <p:nvPr/>
        </p:nvSpPr>
        <p:spPr>
          <a:xfrm>
            <a:off x="3767513" y="5404574"/>
            <a:ext cx="308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N+1</a:t>
            </a:r>
            <a:r>
              <a:rPr lang="en-US" altLang="zh-TW" dirty="0"/>
              <a:t> bins</a:t>
            </a:r>
            <a:endParaRPr kumimoji="1" lang="en-US" altLang="zh-TW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05FC00B-6503-2D4E-BF8E-326EC0B6A0FA}"/>
              </a:ext>
            </a:extLst>
          </p:cNvPr>
          <p:cNvCxnSpPr/>
          <p:nvPr/>
        </p:nvCxnSpPr>
        <p:spPr>
          <a:xfrm flipV="1">
            <a:off x="1901103" y="3430240"/>
            <a:ext cx="0" cy="2159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4EB6FCE-DD9E-4744-B1AD-22E1EF878935}"/>
              </a:ext>
            </a:extLst>
          </p:cNvPr>
          <p:cNvCxnSpPr>
            <a:cxnSpLocks/>
          </p:cNvCxnSpPr>
          <p:nvPr/>
        </p:nvCxnSpPr>
        <p:spPr>
          <a:xfrm flipV="1">
            <a:off x="2304328" y="4268440"/>
            <a:ext cx="0" cy="1320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05E58BA-F456-5348-9ED4-54AD154C5BB6}"/>
              </a:ext>
            </a:extLst>
          </p:cNvPr>
          <p:cNvCxnSpPr>
            <a:cxnSpLocks/>
          </p:cNvCxnSpPr>
          <p:nvPr/>
        </p:nvCxnSpPr>
        <p:spPr>
          <a:xfrm flipV="1">
            <a:off x="2707553" y="4827240"/>
            <a:ext cx="0" cy="762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A0DD430-3942-5642-97F7-E3651EDA8FF7}"/>
              </a:ext>
            </a:extLst>
          </p:cNvPr>
          <p:cNvCxnSpPr>
            <a:cxnSpLocks/>
          </p:cNvCxnSpPr>
          <p:nvPr/>
        </p:nvCxnSpPr>
        <p:spPr>
          <a:xfrm flipV="1">
            <a:off x="3110778" y="3950940"/>
            <a:ext cx="0" cy="1638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8518AD6-0819-114E-B76D-835E9C2F2FAE}"/>
              </a:ext>
            </a:extLst>
          </p:cNvPr>
          <p:cNvCxnSpPr>
            <a:cxnSpLocks/>
          </p:cNvCxnSpPr>
          <p:nvPr/>
        </p:nvCxnSpPr>
        <p:spPr>
          <a:xfrm flipV="1">
            <a:off x="3514003" y="5208240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2D54126-8C13-B14D-A772-7497DACB6E78}"/>
              </a:ext>
            </a:extLst>
          </p:cNvPr>
          <p:cNvCxnSpPr>
            <a:cxnSpLocks/>
          </p:cNvCxnSpPr>
          <p:nvPr/>
        </p:nvCxnSpPr>
        <p:spPr>
          <a:xfrm flipV="1">
            <a:off x="3917228" y="4928840"/>
            <a:ext cx="0" cy="660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95F8028-7C5F-F244-B1E1-86B18C220765}"/>
              </a:ext>
            </a:extLst>
          </p:cNvPr>
          <p:cNvCxnSpPr>
            <a:cxnSpLocks/>
          </p:cNvCxnSpPr>
          <p:nvPr/>
        </p:nvCxnSpPr>
        <p:spPr>
          <a:xfrm flipV="1">
            <a:off x="4320453" y="4509740"/>
            <a:ext cx="0" cy="1079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37A11EA8-A911-2E46-8695-0502D947D038}"/>
              </a:ext>
            </a:extLst>
          </p:cNvPr>
          <p:cNvSpPr/>
          <p:nvPr/>
        </p:nvSpPr>
        <p:spPr>
          <a:xfrm>
            <a:off x="2730651" y="4247744"/>
            <a:ext cx="359791" cy="132079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D1822EA-6A49-BF46-A30C-DF1490F0E265}"/>
              </a:ext>
            </a:extLst>
          </p:cNvPr>
          <p:cNvSpPr txBox="1"/>
          <p:nvPr/>
        </p:nvSpPr>
        <p:spPr>
          <a:xfrm>
            <a:off x="1366781" y="5710499"/>
            <a:ext cx="308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Target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C5A462-E196-E14F-B105-55A32EAF361F}"/>
                  </a:ext>
                </a:extLst>
              </p:cNvPr>
              <p:cNvSpPr/>
              <p:nvPr/>
            </p:nvSpPr>
            <p:spPr>
              <a:xfrm>
                <a:off x="3967331" y="3252275"/>
                <a:ext cx="465755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𝑑𝑖𝑠𝑡𝑟𝑖𝑏𝑢𝑡𝑒𝑑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</m:e>
                      </m:func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C5A462-E196-E14F-B105-55A32EAF3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331" y="3252275"/>
                <a:ext cx="4657557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519133E-11F4-3442-8C28-04A4EBF11CB4}"/>
                  </a:ext>
                </a:extLst>
              </p:cNvPr>
              <p:cNvSpPr/>
              <p:nvPr/>
            </p:nvSpPr>
            <p:spPr>
              <a:xfrm>
                <a:off x="5189725" y="4243377"/>
                <a:ext cx="386060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dirty="0"/>
                  <a:t> logistic score for target bin </a:t>
                </a:r>
                <a:r>
                  <a:rPr lang="en-US" altLang="zh-TW" dirty="0" err="1"/>
                  <a:t>i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dirty="0"/>
                  <a:t> logistic score for target bin i+1 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519133E-11F4-3442-8C28-04A4EBF11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725" y="4243377"/>
                <a:ext cx="3860609" cy="923330"/>
              </a:xfrm>
              <a:prstGeom prst="rect">
                <a:avLst/>
              </a:prstGeom>
              <a:blipFill>
                <a:blip r:embed="rId5"/>
                <a:stretch>
                  <a:fillRect t="-2703" r="-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8517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(2 / 3)</a:t>
            </a:r>
            <a:endParaRPr lang="zh-CN" altLang="en-US" sz="4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</a:t>
            </a:fld>
            <a:endParaRPr lang="en-US" altLang="ja-JP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6E715C-7886-FA46-95F9-D26BF52A2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5723"/>
            <a:ext cx="5256584" cy="4533803"/>
          </a:xfrm>
          <a:prstGeom prst="rect">
            <a:avLst/>
          </a:prstGeom>
        </p:spPr>
      </p:pic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41E8E03F-DBEE-6D4D-AD56-A4AF19A87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59813"/>
              </p:ext>
            </p:extLst>
          </p:nvPr>
        </p:nvGraphicFramePr>
        <p:xfrm>
          <a:off x="5508104" y="1556792"/>
          <a:ext cx="3312368" cy="46884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06322415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021112385"/>
                    </a:ext>
                  </a:extLst>
                </a:gridCol>
              </a:tblGrid>
              <a:tr h="468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Context &amp; Face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Face only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914457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Anger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061601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675685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941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795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Multi-task Learning for Mental Disorder Detection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Cross-modality Graph Convolutional Network 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Emotion Recognition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Density Loss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Depression Estimation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Cross-task Knowledge Passing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Distributed Loss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0292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fine-grained datasets for Metric learning: 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11788 images in 200 bird categories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Cars-196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16185 images in 196 vehicle categories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22634 online product categories with 120053 images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In-Shop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72712 clothing images among 7986 classes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report common performance metric top-</a:t>
            </a:r>
            <a:r>
              <a:rPr lang="en-US" altLang="zh-TW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2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26004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Evaluation metric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recognition: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Error (MSE)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5F00856-B149-DB41-869D-EF558C1B2DC1}"/>
                  </a:ext>
                </a:extLst>
              </p:cNvPr>
              <p:cNvSpPr txBox="1"/>
              <p:nvPr/>
            </p:nvSpPr>
            <p:spPr>
              <a:xfrm>
                <a:off x="3411582" y="3441966"/>
                <a:ext cx="2197012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5F00856-B149-DB41-869D-EF558C1B2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582" y="3441966"/>
                <a:ext cx="2197012" cy="778931"/>
              </a:xfrm>
              <a:prstGeom prst="rect">
                <a:avLst/>
              </a:prstGeom>
              <a:blipFill>
                <a:blip r:embed="rId3"/>
                <a:stretch>
                  <a:fillRect l="-1724" t="-112903" b="-17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F869813-FC27-C942-8807-D8E5A337C6F9}"/>
                  </a:ext>
                </a:extLst>
              </p:cNvPr>
              <p:cNvSpPr txBox="1"/>
              <p:nvPr/>
            </p:nvSpPr>
            <p:spPr>
              <a:xfrm>
                <a:off x="3411582" y="4977454"/>
                <a:ext cx="2650469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F869813-FC27-C942-8807-D8E5A337C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582" y="4977454"/>
                <a:ext cx="2650469" cy="1077603"/>
              </a:xfrm>
              <a:prstGeom prst="rect">
                <a:avLst/>
              </a:prstGeom>
              <a:blipFill>
                <a:blip r:embed="rId4"/>
                <a:stretch>
                  <a:fillRect l="-1429" t="-67059" b="-115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63B42A-8EBA-994E-B83A-A371AA3815A4}"/>
                  </a:ext>
                </a:extLst>
              </p:cNvPr>
              <p:cNvSpPr/>
              <p:nvPr/>
            </p:nvSpPr>
            <p:spPr>
              <a:xfrm>
                <a:off x="7164288" y="5182519"/>
                <a:ext cx="1686680" cy="889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/>
                  <a:t>N: number of samples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/>
                  <a:t>: ground truth value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/>
                  <a:t>: predicted value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63B42A-8EBA-994E-B83A-A371AA381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5182519"/>
                <a:ext cx="1686680" cy="889090"/>
              </a:xfrm>
              <a:prstGeom prst="rect">
                <a:avLst/>
              </a:prstGeom>
              <a:blipFill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475019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 state-of-the-art approaches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EA79A2F-2DC8-3044-B011-792DFF818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83357"/>
              </p:ext>
            </p:extLst>
          </p:nvPr>
        </p:nvGraphicFramePr>
        <p:xfrm>
          <a:off x="1254267" y="2204864"/>
          <a:ext cx="6635465" cy="4122432"/>
        </p:xfrm>
        <a:graphic>
          <a:graphicData uri="http://schemas.openxmlformats.org/drawingml/2006/table">
            <a:tbl>
              <a:tblPr/>
              <a:tblGrid>
                <a:gridCol w="1327093">
                  <a:extLst>
                    <a:ext uri="{9D8B030D-6E8A-4147-A177-3AD203B41FA5}">
                      <a16:colId xmlns:a16="http://schemas.microsoft.com/office/drawing/2014/main" val="3805335573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1394171826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1655270077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3644315776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145552059"/>
                    </a:ext>
                  </a:extLst>
                </a:gridCol>
              </a:tblGrid>
              <a:tr h="302895">
                <a:tc rowSpan="7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Emotion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Recognition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(CAER)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Method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RMSE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725822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Context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70.09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15703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Face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65.65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633813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Fine-tuned C3D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71.02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262725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CAER-S 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73.51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830177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CAER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77.04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7345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Ours 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89.76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296584"/>
                  </a:ext>
                </a:extLst>
              </a:tr>
              <a:tr h="302895"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Depression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Estimation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(AVEC)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MS-LBP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10.86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8.86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54354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 err="1"/>
                        <a:t>UUIMSidorov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13.87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11.20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21564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/>
                        <a:t>BU-CMPE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9.97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7.96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361839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Depression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Estimation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(AVEC)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DCNN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10.52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9.49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007807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Depression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estimation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Ours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2.34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2.08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689009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320487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 learning for small retrieval benchmarks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64DB94-A7B0-FF48-84D8-1F087100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5" y="2414191"/>
            <a:ext cx="8504945" cy="276699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40220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 learning for large retrieval benchmarks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5879FCD-D9C2-8648-9EEC-FC1E78C9B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01" y="4917633"/>
            <a:ext cx="6083380" cy="15395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78CFADB-50F9-914B-B375-B828B56A94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8159"/>
            <a:ext cx="6000903" cy="2721681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671336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Framework overview 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214719" y="877648"/>
            <a:ext cx="3929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CMGCN: Cross-Modality Graph Convolutional Network</a:t>
            </a:r>
          </a:p>
          <a:p>
            <a:r>
              <a:rPr lang="en-US" altLang="zh-TW" sz="1200" dirty="0"/>
              <a:t>EMA: Exponential Moving Average</a:t>
            </a: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678776" y="4234125"/>
            <a:ext cx="8003232" cy="25072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A86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683567" y="1502346"/>
            <a:ext cx="8003231" cy="2507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流程圖: 人工作業 2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645776" y="1708320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2645816" y="2790947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CADF9CB0-EBD5-42B5-9935-E8F628F9B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1187604" y="1834283"/>
            <a:ext cx="50405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9C87FD9-B866-423C-9221-B4B1AC4B7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899632" y="2857731"/>
            <a:ext cx="1080000" cy="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2204752" y="2554178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2132744" y="363676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187604" y="4639776"/>
            <a:ext cx="504000" cy="55433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899632" y="5591978"/>
            <a:ext cx="1080000" cy="802094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3923968" y="2425683"/>
            <a:ext cx="1260000" cy="612000"/>
          </a:xfrm>
          <a:prstGeom prst="roundRect">
            <a:avLst/>
          </a:prstGeom>
          <a:solidFill>
            <a:srgbClr val="FA86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CMGCN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stCxn id="3" idx="2"/>
            <a:endCxn id="12" idx="1"/>
          </p:cNvCxnSpPr>
          <p:nvPr/>
        </p:nvCxnSpPr>
        <p:spPr>
          <a:xfrm>
            <a:off x="3455816" y="2158320"/>
            <a:ext cx="468152" cy="5733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7" idx="2"/>
            <a:endCxn id="12" idx="1"/>
          </p:cNvCxnSpPr>
          <p:nvPr/>
        </p:nvCxnSpPr>
        <p:spPr>
          <a:xfrm flipV="1">
            <a:off x="3455816" y="2731683"/>
            <a:ext cx="468152" cy="50926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流程圖: 人工作業 44">
            <a:extLst>
              <a:ext uri="{FF2B5EF4-FFF2-40B4-BE49-F238E27FC236}">
                <a16:creationId xmlns:a16="http://schemas.microsoft.com/office/drawing/2014/main" id="{0119010E-A99E-483A-BDA8-60DF9E58E0B9}"/>
              </a:ext>
            </a:extLst>
          </p:cNvPr>
          <p:cNvSpPr/>
          <p:nvPr/>
        </p:nvSpPr>
        <p:spPr>
          <a:xfrm rot="16200000">
            <a:off x="2645776" y="4463916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人工作業 45">
            <a:extLst>
              <a:ext uri="{FF2B5EF4-FFF2-40B4-BE49-F238E27FC236}">
                <a16:creationId xmlns:a16="http://schemas.microsoft.com/office/drawing/2014/main" id="{2F4CD94D-1C05-4C94-8496-59CC60C8A37F}"/>
              </a:ext>
            </a:extLst>
          </p:cNvPr>
          <p:cNvSpPr/>
          <p:nvPr/>
        </p:nvSpPr>
        <p:spPr>
          <a:xfrm rot="16200000">
            <a:off x="2645816" y="5546543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1D2F562-58CE-4742-ADDA-7A287AAA751F}"/>
              </a:ext>
            </a:extLst>
          </p:cNvPr>
          <p:cNvSpPr txBox="1"/>
          <p:nvPr/>
        </p:nvSpPr>
        <p:spPr>
          <a:xfrm>
            <a:off x="2204752" y="530977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F9B96DB-1701-4BA3-91A9-585360B42E02}"/>
              </a:ext>
            </a:extLst>
          </p:cNvPr>
          <p:cNvSpPr txBox="1"/>
          <p:nvPr/>
        </p:nvSpPr>
        <p:spPr>
          <a:xfrm>
            <a:off x="2132744" y="6392361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3923968" y="5181279"/>
            <a:ext cx="1260000" cy="612000"/>
          </a:xfrm>
          <a:prstGeom prst="roundRect">
            <a:avLst/>
          </a:prstGeom>
          <a:solidFill>
            <a:srgbClr val="FA86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CMGCN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stCxn id="45" idx="2"/>
            <a:endCxn id="49" idx="1"/>
          </p:cNvCxnSpPr>
          <p:nvPr/>
        </p:nvCxnSpPr>
        <p:spPr>
          <a:xfrm>
            <a:off x="3455816" y="4913916"/>
            <a:ext cx="468152" cy="5733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46" idx="2"/>
            <a:endCxn id="49" idx="1"/>
          </p:cNvCxnSpPr>
          <p:nvPr/>
        </p:nvCxnSpPr>
        <p:spPr>
          <a:xfrm flipV="1">
            <a:off x="3455816" y="5487279"/>
            <a:ext cx="468152" cy="50926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5652120" y="2420888"/>
            <a:ext cx="1260000" cy="612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Classifier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5652119" y="5181279"/>
            <a:ext cx="1260000" cy="612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Regressor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B0E72E90-CB46-4E27-9C32-DE1BD53EA6A4}"/>
              </a:ext>
            </a:extLst>
          </p:cNvPr>
          <p:cNvCxnSpPr>
            <a:cxnSpLocks/>
            <a:stCxn id="12" idx="3"/>
            <a:endCxn id="54" idx="1"/>
          </p:cNvCxnSpPr>
          <p:nvPr/>
        </p:nvCxnSpPr>
        <p:spPr>
          <a:xfrm flipV="1">
            <a:off x="5183968" y="2726888"/>
            <a:ext cx="468152" cy="47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183968" y="5487279"/>
            <a:ext cx="4681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DCE6DB68-7807-4FCB-A9DA-5ABAAFB88458}"/>
              </a:ext>
            </a:extLst>
          </p:cNvPr>
          <p:cNvSpPr/>
          <p:nvPr/>
        </p:nvSpPr>
        <p:spPr>
          <a:xfrm>
            <a:off x="2357744" y="1628800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2356466" y="4376936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4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>
            <a:stCxn id="61" idx="1"/>
            <a:endCxn id="63" idx="1"/>
          </p:cNvCxnSpPr>
          <p:nvPr/>
        </p:nvCxnSpPr>
        <p:spPr>
          <a:xfrm rot="10800000" flipV="1">
            <a:off x="2356466" y="2775012"/>
            <a:ext cx="1278" cy="2748136"/>
          </a:xfrm>
          <a:prstGeom prst="curvedConnector3">
            <a:avLst>
              <a:gd name="adj1" fmla="val 1798732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文字方塊 1024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 rot="16200000">
            <a:off x="1367248" y="4501233"/>
            <a:ext cx="1285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EMA Update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7380272" y="2420888"/>
            <a:ext cx="1260000" cy="612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Density Loss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7380272" y="5181279"/>
            <a:ext cx="1260000" cy="612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Loss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8408A21-82A3-4CDD-82BF-F09E96654820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6912120" y="2726888"/>
            <a:ext cx="46815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接點: 弧形 72">
            <a:extLst>
              <a:ext uri="{FF2B5EF4-FFF2-40B4-BE49-F238E27FC236}">
                <a16:creationId xmlns:a16="http://schemas.microsoft.com/office/drawing/2014/main" id="{2FA3F377-59AE-4A94-B7A7-619BEDE49BC0}"/>
              </a:ext>
            </a:extLst>
          </p:cNvPr>
          <p:cNvCxnSpPr>
            <a:cxnSpLocks/>
            <a:stCxn id="68" idx="0"/>
            <a:endCxn id="54" idx="0"/>
          </p:cNvCxnSpPr>
          <p:nvPr/>
        </p:nvCxnSpPr>
        <p:spPr>
          <a:xfrm rot="16200000" flipV="1">
            <a:off x="7146196" y="1556812"/>
            <a:ext cx="12700" cy="1728152"/>
          </a:xfrm>
          <a:prstGeom prst="curvedConnector3">
            <a:avLst>
              <a:gd name="adj1" fmla="val 18000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弧形 75">
            <a:extLst>
              <a:ext uri="{FF2B5EF4-FFF2-40B4-BE49-F238E27FC236}">
                <a16:creationId xmlns:a16="http://schemas.microsoft.com/office/drawing/2014/main" id="{EB20B017-F4EC-475B-BC7E-C514F41E060E}"/>
              </a:ext>
            </a:extLst>
          </p:cNvPr>
          <p:cNvCxnSpPr>
            <a:cxnSpLocks/>
            <a:stCxn id="68" idx="0"/>
            <a:endCxn id="12" idx="0"/>
          </p:cNvCxnSpPr>
          <p:nvPr/>
        </p:nvCxnSpPr>
        <p:spPr>
          <a:xfrm rot="16200000" flipH="1" flipV="1">
            <a:off x="6279722" y="695133"/>
            <a:ext cx="4795" cy="3456304"/>
          </a:xfrm>
          <a:prstGeom prst="curvedConnector3">
            <a:avLst>
              <a:gd name="adj1" fmla="val -7929364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弧形 85">
            <a:extLst>
              <a:ext uri="{FF2B5EF4-FFF2-40B4-BE49-F238E27FC236}">
                <a16:creationId xmlns:a16="http://schemas.microsoft.com/office/drawing/2014/main" id="{64C42115-A0AB-4FA7-ADFC-B000D446DE26}"/>
              </a:ext>
            </a:extLst>
          </p:cNvPr>
          <p:cNvCxnSpPr>
            <a:cxnSpLocks/>
            <a:stCxn id="68" idx="0"/>
            <a:endCxn id="3" idx="3"/>
          </p:cNvCxnSpPr>
          <p:nvPr/>
        </p:nvCxnSpPr>
        <p:spPr>
          <a:xfrm rot="16200000" flipV="1">
            <a:off x="5232744" y="-356640"/>
            <a:ext cx="550600" cy="5004456"/>
          </a:xfrm>
          <a:prstGeom prst="curvedConnector3">
            <a:avLst>
              <a:gd name="adj1" fmla="val 139097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接點: 弧形 89">
            <a:extLst>
              <a:ext uri="{FF2B5EF4-FFF2-40B4-BE49-F238E27FC236}">
                <a16:creationId xmlns:a16="http://schemas.microsoft.com/office/drawing/2014/main" id="{354E88A1-2F6B-45B1-9DEE-8C6F3AF54123}"/>
              </a:ext>
            </a:extLst>
          </p:cNvPr>
          <p:cNvCxnSpPr>
            <a:cxnSpLocks/>
            <a:stCxn id="69" idx="0"/>
            <a:endCxn id="55" idx="0"/>
          </p:cNvCxnSpPr>
          <p:nvPr/>
        </p:nvCxnSpPr>
        <p:spPr>
          <a:xfrm rot="16200000" flipV="1">
            <a:off x="7146196" y="4317202"/>
            <a:ext cx="12700" cy="1728153"/>
          </a:xfrm>
          <a:prstGeom prst="curvedConnector3">
            <a:avLst>
              <a:gd name="adj1" fmla="val 18000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弧形 90">
            <a:extLst>
              <a:ext uri="{FF2B5EF4-FFF2-40B4-BE49-F238E27FC236}">
                <a16:creationId xmlns:a16="http://schemas.microsoft.com/office/drawing/2014/main" id="{5F3938C6-B7BD-425E-9FDB-0BDD0DC24ED4}"/>
              </a:ext>
            </a:extLst>
          </p:cNvPr>
          <p:cNvCxnSpPr>
            <a:cxnSpLocks/>
            <a:stCxn id="69" idx="0"/>
            <a:endCxn id="49" idx="0"/>
          </p:cNvCxnSpPr>
          <p:nvPr/>
        </p:nvCxnSpPr>
        <p:spPr>
          <a:xfrm rot="16200000" flipV="1">
            <a:off x="6282120" y="3453127"/>
            <a:ext cx="12700" cy="3456304"/>
          </a:xfrm>
          <a:prstGeom prst="curvedConnector3">
            <a:avLst>
              <a:gd name="adj1" fmla="val 3230717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接點: 弧形 91">
            <a:extLst>
              <a:ext uri="{FF2B5EF4-FFF2-40B4-BE49-F238E27FC236}">
                <a16:creationId xmlns:a16="http://schemas.microsoft.com/office/drawing/2014/main" id="{F0A1F8B8-D001-4FA5-A3CB-51006A941EFB}"/>
              </a:ext>
            </a:extLst>
          </p:cNvPr>
          <p:cNvCxnSpPr>
            <a:cxnSpLocks/>
            <a:stCxn id="69" idx="0"/>
            <a:endCxn id="45" idx="3"/>
          </p:cNvCxnSpPr>
          <p:nvPr/>
        </p:nvCxnSpPr>
        <p:spPr>
          <a:xfrm rot="16200000" flipV="1">
            <a:off x="5230347" y="2401354"/>
            <a:ext cx="555395" cy="5004456"/>
          </a:xfrm>
          <a:prstGeom prst="curvedConnector3">
            <a:avLst>
              <a:gd name="adj1" fmla="val 1325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CF711312-F641-426F-B92D-7A5076895E75}"/>
              </a:ext>
            </a:extLst>
          </p:cNvPr>
          <p:cNvSpPr txBox="1"/>
          <p:nvPr/>
        </p:nvSpPr>
        <p:spPr>
          <a:xfrm>
            <a:off x="6358088" y="1564007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6284A2"/>
                </a:solidFill>
              </a:rPr>
              <a:t>Backward</a:t>
            </a:r>
            <a:endParaRPr lang="zh-TW" altLang="en-US" sz="1200" dirty="0">
              <a:solidFill>
                <a:srgbClr val="6284A2"/>
              </a:solidFill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87A42EFA-13A6-4DA3-9BB5-2003B3F692B0}"/>
              </a:ext>
            </a:extLst>
          </p:cNvPr>
          <p:cNvSpPr txBox="1"/>
          <p:nvPr/>
        </p:nvSpPr>
        <p:spPr>
          <a:xfrm>
            <a:off x="6363996" y="4295301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6284A2"/>
                </a:solidFill>
              </a:rPr>
              <a:t>Backward</a:t>
            </a:r>
            <a:endParaRPr lang="zh-TW" altLang="en-US" sz="1200" dirty="0">
              <a:solidFill>
                <a:srgbClr val="6284A2"/>
              </a:solidFill>
            </a:endParaRPr>
          </a:p>
        </p:txBody>
      </p:sp>
      <p:cxnSp>
        <p:nvCxnSpPr>
          <p:cNvPr id="42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55" idx="3"/>
            <a:endCxn id="69" idx="1"/>
          </p:cNvCxnSpPr>
          <p:nvPr/>
        </p:nvCxnSpPr>
        <p:spPr>
          <a:xfrm>
            <a:off x="6912119" y="5487279"/>
            <a:ext cx="4681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 rot="16200000">
            <a:off x="-525478" y="2538788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 rot="16200000">
            <a:off x="-530270" y="5294384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9E544D"/>
                </a:solidFill>
              </a:rPr>
              <a:t>Depression Estimation</a:t>
            </a:r>
            <a:endParaRPr lang="zh-TW" altLang="en-US" sz="1400" dirty="0">
              <a:solidFill>
                <a:srgbClr val="9E544D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437BECA-DF92-7E42-810D-1DB59D4D4AE6}"/>
              </a:ext>
            </a:extLst>
          </p:cNvPr>
          <p:cNvSpPr/>
          <p:nvPr/>
        </p:nvSpPr>
        <p:spPr>
          <a:xfrm>
            <a:off x="-2772816" y="471846"/>
            <a:ext cx="3996607" cy="612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/>
              <a:t>CMGCN: Cross-Modality Graph Convolutional Networks</a:t>
            </a:r>
          </a:p>
          <a:p>
            <a:pPr>
              <a:lnSpc>
                <a:spcPct val="150000"/>
              </a:lnSpc>
            </a:pPr>
            <a:r>
              <a:rPr lang="en-US" altLang="zh-TW" sz="1200" dirty="0"/>
              <a:t>EMA: Exponential Moving Average</a:t>
            </a:r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38402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Framework Overview 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183968" y="879103"/>
            <a:ext cx="3960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CMGCN: Cross-Modality Graph Convolutional Networks</a:t>
            </a:r>
          </a:p>
          <a:p>
            <a:r>
              <a:rPr lang="en-US" altLang="zh-TW" sz="1200" dirty="0"/>
              <a:t>EMA: Exponential Moving Average</a:t>
            </a: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678776" y="4090109"/>
            <a:ext cx="8003232" cy="25072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A86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683567" y="1502346"/>
            <a:ext cx="8003231" cy="2507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65" name="流程圖: 人工作業 6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645776" y="1708320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66" name="流程圖: 人工作業 6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2645816" y="2790947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pic>
        <p:nvPicPr>
          <p:cNvPr id="67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CADF9CB0-EBD5-42B5-9935-E8F628F9B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1187604" y="1834283"/>
            <a:ext cx="50405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9C87FD9-B866-423C-9221-B4B1AC4B7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899632" y="2857731"/>
            <a:ext cx="1080000" cy="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2204752" y="2554178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2132744" y="363676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pic>
        <p:nvPicPr>
          <p:cNvPr id="75" name="圖片 74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187604" y="4495760"/>
            <a:ext cx="504000" cy="554332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899632" y="5447962"/>
            <a:ext cx="1080000" cy="802094"/>
          </a:xfrm>
          <a:prstGeom prst="rect">
            <a:avLst/>
          </a:prstGeom>
        </p:spPr>
      </p:pic>
      <p:sp>
        <p:nvSpPr>
          <p:cNvPr id="78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3923968" y="2425683"/>
            <a:ext cx="1260000" cy="612000"/>
          </a:xfrm>
          <a:prstGeom prst="roundRect">
            <a:avLst/>
          </a:prstGeom>
          <a:solidFill>
            <a:srgbClr val="FA86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CMGCN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stCxn id="65" idx="2"/>
            <a:endCxn id="78" idx="1"/>
          </p:cNvCxnSpPr>
          <p:nvPr/>
        </p:nvCxnSpPr>
        <p:spPr>
          <a:xfrm>
            <a:off x="3455816" y="2158320"/>
            <a:ext cx="468152" cy="5733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66" idx="2"/>
            <a:endCxn id="78" idx="1"/>
          </p:cNvCxnSpPr>
          <p:nvPr/>
        </p:nvCxnSpPr>
        <p:spPr>
          <a:xfrm flipV="1">
            <a:off x="3455816" y="2731683"/>
            <a:ext cx="468152" cy="50926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流程圖: 人工作業 80">
            <a:extLst>
              <a:ext uri="{FF2B5EF4-FFF2-40B4-BE49-F238E27FC236}">
                <a16:creationId xmlns:a16="http://schemas.microsoft.com/office/drawing/2014/main" id="{0119010E-A99E-483A-BDA8-60DF9E58E0B9}"/>
              </a:ext>
            </a:extLst>
          </p:cNvPr>
          <p:cNvSpPr/>
          <p:nvPr/>
        </p:nvSpPr>
        <p:spPr>
          <a:xfrm rot="16200000">
            <a:off x="2645776" y="4319900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82" name="流程圖: 人工作業 81">
            <a:extLst>
              <a:ext uri="{FF2B5EF4-FFF2-40B4-BE49-F238E27FC236}">
                <a16:creationId xmlns:a16="http://schemas.microsoft.com/office/drawing/2014/main" id="{2F4CD94D-1C05-4C94-8496-59CC60C8A37F}"/>
              </a:ext>
            </a:extLst>
          </p:cNvPr>
          <p:cNvSpPr/>
          <p:nvPr/>
        </p:nvSpPr>
        <p:spPr>
          <a:xfrm rot="16200000">
            <a:off x="2645816" y="5402527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1D2F562-58CE-4742-ADDA-7A287AAA751F}"/>
              </a:ext>
            </a:extLst>
          </p:cNvPr>
          <p:cNvSpPr txBox="1"/>
          <p:nvPr/>
        </p:nvSpPr>
        <p:spPr>
          <a:xfrm>
            <a:off x="2204752" y="5165758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F9B96DB-1701-4BA3-91A9-585360B42E02}"/>
              </a:ext>
            </a:extLst>
          </p:cNvPr>
          <p:cNvSpPr txBox="1"/>
          <p:nvPr/>
        </p:nvSpPr>
        <p:spPr>
          <a:xfrm>
            <a:off x="2132744" y="624834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sp>
        <p:nvSpPr>
          <p:cNvPr id="85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3923968" y="5037263"/>
            <a:ext cx="1260000" cy="612000"/>
          </a:xfrm>
          <a:prstGeom prst="roundRect">
            <a:avLst/>
          </a:prstGeom>
          <a:solidFill>
            <a:srgbClr val="FA86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CMGCN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stCxn id="81" idx="2"/>
            <a:endCxn id="85" idx="1"/>
          </p:cNvCxnSpPr>
          <p:nvPr/>
        </p:nvCxnSpPr>
        <p:spPr>
          <a:xfrm>
            <a:off x="3455816" y="4769900"/>
            <a:ext cx="468152" cy="5733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82" idx="2"/>
            <a:endCxn id="85" idx="1"/>
          </p:cNvCxnSpPr>
          <p:nvPr/>
        </p:nvCxnSpPr>
        <p:spPr>
          <a:xfrm flipV="1">
            <a:off x="3455816" y="5343263"/>
            <a:ext cx="468152" cy="50926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5652120" y="2420888"/>
            <a:ext cx="1260000" cy="612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Classifier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3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5652119" y="5037263"/>
            <a:ext cx="1260000" cy="612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Regressor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B0E72E90-CB46-4E27-9C32-DE1BD53EA6A4}"/>
              </a:ext>
            </a:extLst>
          </p:cNvPr>
          <p:cNvCxnSpPr>
            <a:cxnSpLocks/>
            <a:stCxn id="78" idx="3"/>
            <a:endCxn id="89" idx="1"/>
          </p:cNvCxnSpPr>
          <p:nvPr/>
        </p:nvCxnSpPr>
        <p:spPr>
          <a:xfrm flipV="1">
            <a:off x="5183968" y="2726888"/>
            <a:ext cx="468152" cy="47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85" idx="3"/>
            <a:endCxn id="93" idx="1"/>
          </p:cNvCxnSpPr>
          <p:nvPr/>
        </p:nvCxnSpPr>
        <p:spPr>
          <a:xfrm>
            <a:off x="5183968" y="5343263"/>
            <a:ext cx="4681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DCE6DB68-7807-4FCB-A9DA-5ABAAFB88458}"/>
              </a:ext>
            </a:extLst>
          </p:cNvPr>
          <p:cNvSpPr/>
          <p:nvPr/>
        </p:nvSpPr>
        <p:spPr>
          <a:xfrm>
            <a:off x="2357744" y="1628800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2356466" y="4232920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cxnSp>
        <p:nvCxnSpPr>
          <p:cNvPr id="98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>
            <a:stCxn id="96" idx="1"/>
            <a:endCxn id="97" idx="1"/>
          </p:cNvCxnSpPr>
          <p:nvPr/>
        </p:nvCxnSpPr>
        <p:spPr>
          <a:xfrm rot="10800000" flipV="1">
            <a:off x="2356466" y="2775012"/>
            <a:ext cx="1278" cy="2604120"/>
          </a:xfrm>
          <a:prstGeom prst="curvedConnector3">
            <a:avLst>
              <a:gd name="adj1" fmla="val 1798732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 rot="16200000">
            <a:off x="1473007" y="4553448"/>
            <a:ext cx="1099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Mean Passer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02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7380272" y="2420888"/>
            <a:ext cx="1260000" cy="612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Density Loss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7380272" y="5037263"/>
            <a:ext cx="1260000" cy="612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Loss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98408A21-82A3-4CDD-82BF-F09E96654820}"/>
              </a:ext>
            </a:extLst>
          </p:cNvPr>
          <p:cNvCxnSpPr>
            <a:cxnSpLocks/>
            <a:stCxn id="89" idx="3"/>
            <a:endCxn id="102" idx="1"/>
          </p:cNvCxnSpPr>
          <p:nvPr/>
        </p:nvCxnSpPr>
        <p:spPr>
          <a:xfrm>
            <a:off x="6912120" y="2726888"/>
            <a:ext cx="46815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接點: 弧形 72">
            <a:extLst>
              <a:ext uri="{FF2B5EF4-FFF2-40B4-BE49-F238E27FC236}">
                <a16:creationId xmlns:a16="http://schemas.microsoft.com/office/drawing/2014/main" id="{2FA3F377-59AE-4A94-B7A7-619BEDE49BC0}"/>
              </a:ext>
            </a:extLst>
          </p:cNvPr>
          <p:cNvCxnSpPr>
            <a:cxnSpLocks/>
            <a:stCxn id="102" idx="0"/>
            <a:endCxn id="89" idx="0"/>
          </p:cNvCxnSpPr>
          <p:nvPr/>
        </p:nvCxnSpPr>
        <p:spPr>
          <a:xfrm rot="16200000" flipV="1">
            <a:off x="7146196" y="1556812"/>
            <a:ext cx="12700" cy="1728152"/>
          </a:xfrm>
          <a:prstGeom prst="curvedConnector3">
            <a:avLst>
              <a:gd name="adj1" fmla="val 18000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弧形 75">
            <a:extLst>
              <a:ext uri="{FF2B5EF4-FFF2-40B4-BE49-F238E27FC236}">
                <a16:creationId xmlns:a16="http://schemas.microsoft.com/office/drawing/2014/main" id="{EB20B017-F4EC-475B-BC7E-C514F41E060E}"/>
              </a:ext>
            </a:extLst>
          </p:cNvPr>
          <p:cNvCxnSpPr>
            <a:cxnSpLocks/>
            <a:stCxn id="102" idx="0"/>
            <a:endCxn id="78" idx="0"/>
          </p:cNvCxnSpPr>
          <p:nvPr/>
        </p:nvCxnSpPr>
        <p:spPr>
          <a:xfrm rot="16200000" flipH="1" flipV="1">
            <a:off x="6279722" y="695133"/>
            <a:ext cx="4795" cy="3456304"/>
          </a:xfrm>
          <a:prstGeom prst="curvedConnector3">
            <a:avLst>
              <a:gd name="adj1" fmla="val -7929364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接點: 弧形 85">
            <a:extLst>
              <a:ext uri="{FF2B5EF4-FFF2-40B4-BE49-F238E27FC236}">
                <a16:creationId xmlns:a16="http://schemas.microsoft.com/office/drawing/2014/main" id="{64C42115-A0AB-4FA7-ADFC-B000D446DE26}"/>
              </a:ext>
            </a:extLst>
          </p:cNvPr>
          <p:cNvCxnSpPr>
            <a:cxnSpLocks/>
            <a:stCxn id="102" idx="0"/>
          </p:cNvCxnSpPr>
          <p:nvPr/>
        </p:nvCxnSpPr>
        <p:spPr>
          <a:xfrm rot="16200000" flipV="1">
            <a:off x="5496975" y="-92409"/>
            <a:ext cx="678563" cy="4348032"/>
          </a:xfrm>
          <a:prstGeom prst="curvedConnector2">
            <a:avLst/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弧形 89">
            <a:extLst>
              <a:ext uri="{FF2B5EF4-FFF2-40B4-BE49-F238E27FC236}">
                <a16:creationId xmlns:a16="http://schemas.microsoft.com/office/drawing/2014/main" id="{354E88A1-2F6B-45B1-9DEE-8C6F3AF54123}"/>
              </a:ext>
            </a:extLst>
          </p:cNvPr>
          <p:cNvCxnSpPr>
            <a:cxnSpLocks/>
            <a:stCxn id="103" idx="0"/>
            <a:endCxn id="93" idx="0"/>
          </p:cNvCxnSpPr>
          <p:nvPr/>
        </p:nvCxnSpPr>
        <p:spPr>
          <a:xfrm rot="16200000" flipV="1">
            <a:off x="7146196" y="4173186"/>
            <a:ext cx="12700" cy="1728153"/>
          </a:xfrm>
          <a:prstGeom prst="curvedConnector3">
            <a:avLst>
              <a:gd name="adj1" fmla="val 18000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接點: 弧形 90">
            <a:extLst>
              <a:ext uri="{FF2B5EF4-FFF2-40B4-BE49-F238E27FC236}">
                <a16:creationId xmlns:a16="http://schemas.microsoft.com/office/drawing/2014/main" id="{5F3938C6-B7BD-425E-9FDB-0BDD0DC24ED4}"/>
              </a:ext>
            </a:extLst>
          </p:cNvPr>
          <p:cNvCxnSpPr>
            <a:cxnSpLocks/>
            <a:stCxn id="103" idx="0"/>
            <a:endCxn id="85" idx="0"/>
          </p:cNvCxnSpPr>
          <p:nvPr/>
        </p:nvCxnSpPr>
        <p:spPr>
          <a:xfrm rot="16200000" flipV="1">
            <a:off x="6282120" y="3309111"/>
            <a:ext cx="12700" cy="3456304"/>
          </a:xfrm>
          <a:prstGeom prst="curvedConnector3">
            <a:avLst>
              <a:gd name="adj1" fmla="val 3230717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接點: 弧形 91">
            <a:extLst>
              <a:ext uri="{FF2B5EF4-FFF2-40B4-BE49-F238E27FC236}">
                <a16:creationId xmlns:a16="http://schemas.microsoft.com/office/drawing/2014/main" id="{F0A1F8B8-D001-4FA5-A3CB-51006A941EFB}"/>
              </a:ext>
            </a:extLst>
          </p:cNvPr>
          <p:cNvCxnSpPr>
            <a:cxnSpLocks/>
            <a:stCxn id="103" idx="0"/>
          </p:cNvCxnSpPr>
          <p:nvPr/>
        </p:nvCxnSpPr>
        <p:spPr>
          <a:xfrm rot="16200000" flipV="1">
            <a:off x="5490941" y="2517932"/>
            <a:ext cx="690631" cy="4348032"/>
          </a:xfrm>
          <a:prstGeom prst="curvedConnector2">
            <a:avLst/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CF711312-F641-426F-B92D-7A5076895E75}"/>
              </a:ext>
            </a:extLst>
          </p:cNvPr>
          <p:cNvSpPr txBox="1"/>
          <p:nvPr/>
        </p:nvSpPr>
        <p:spPr>
          <a:xfrm>
            <a:off x="6358088" y="1564007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6284A2"/>
                </a:solidFill>
              </a:rPr>
              <a:t>Backward</a:t>
            </a:r>
            <a:endParaRPr lang="zh-TW" altLang="en-US" sz="1200" dirty="0">
              <a:solidFill>
                <a:srgbClr val="6284A2"/>
              </a:solidFill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87A42EFA-13A6-4DA3-9BB5-2003B3F692B0}"/>
              </a:ext>
            </a:extLst>
          </p:cNvPr>
          <p:cNvSpPr txBox="1"/>
          <p:nvPr/>
        </p:nvSpPr>
        <p:spPr>
          <a:xfrm>
            <a:off x="6363996" y="4151285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6284A2"/>
                </a:solidFill>
              </a:rPr>
              <a:t>Backward</a:t>
            </a:r>
            <a:endParaRPr lang="zh-TW" altLang="en-US" sz="1200" dirty="0">
              <a:solidFill>
                <a:srgbClr val="6284A2"/>
              </a:solidFill>
            </a:endParaRPr>
          </a:p>
        </p:txBody>
      </p:sp>
      <p:cxnSp>
        <p:nvCxnSpPr>
          <p:cNvPr id="113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93" idx="3"/>
            <a:endCxn id="103" idx="1"/>
          </p:cNvCxnSpPr>
          <p:nvPr/>
        </p:nvCxnSpPr>
        <p:spPr>
          <a:xfrm>
            <a:off x="6912119" y="5343263"/>
            <a:ext cx="4681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 rot="16200000">
            <a:off x="-525478" y="2554177"/>
            <a:ext cx="211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accent1">
                    <a:lumMod val="25000"/>
                  </a:schemeClr>
                </a:solidFill>
              </a:rPr>
              <a:t>Emotion Recognition</a:t>
            </a:r>
            <a:endParaRPr lang="zh-TW" altLang="en-US" sz="12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 rot="16200000">
            <a:off x="-530270" y="5165757"/>
            <a:ext cx="211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9E544D"/>
                </a:solidFill>
              </a:rPr>
              <a:t>Depression Estimation</a:t>
            </a:r>
            <a:endParaRPr lang="zh-TW" altLang="en-US" sz="1200" dirty="0">
              <a:solidFill>
                <a:srgbClr val="9E544D"/>
              </a:solidFill>
            </a:endParaRPr>
          </a:p>
        </p:txBody>
      </p:sp>
      <p:sp>
        <p:nvSpPr>
          <p:cNvPr id="47" name="投影片編號版面配置區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04B87D38-FF30-48B5-BD9E-18E10469B43B}" type="slidenum">
              <a:rPr lang="en-US" altLang="ja-JP" smtClean="0"/>
              <a:pPr/>
              <a:t>77</a:t>
            </a:fld>
            <a:endParaRPr lang="en-US" altLang="ja-JP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138575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EBB5FD3B-871D-AC45-843F-9A5CF592E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633075" y="1475260"/>
            <a:ext cx="3413937" cy="24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B1B474EF-BAB1-1C43-A7EB-3EA5C279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767255"/>
              </p:ext>
            </p:extLst>
          </p:nvPr>
        </p:nvGraphicFramePr>
        <p:xfrm>
          <a:off x="647932" y="1480022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4" name="Google Shape;163;p25">
            <a:extLst>
              <a:ext uri="{FF2B5EF4-FFF2-40B4-BE49-F238E27FC236}">
                <a16:creationId xmlns:a16="http://schemas.microsoft.com/office/drawing/2014/main" id="{8CD6F50F-4F46-764F-A826-B846CD4A48E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4369118" y="1517546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B9C790C6-61D5-3443-B65B-912F926EA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50642"/>
              </p:ext>
            </p:extLst>
          </p:nvPr>
        </p:nvGraphicFramePr>
        <p:xfrm>
          <a:off x="4337986" y="1516236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5064E93-6639-B346-AEB5-9F29CDE4662F}"/>
              </a:ext>
            </a:extLst>
          </p:cNvPr>
          <p:cNvSpPr txBox="1"/>
          <p:nvPr/>
        </p:nvSpPr>
        <p:spPr>
          <a:xfrm>
            <a:off x="1592848" y="409637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D979B3-32A5-6246-8730-CB29D04065CB}"/>
              </a:ext>
            </a:extLst>
          </p:cNvPr>
          <p:cNvSpPr txBox="1"/>
          <p:nvPr/>
        </p:nvSpPr>
        <p:spPr>
          <a:xfrm>
            <a:off x="5282902" y="412782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763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5F6B5C5F-C012-C041-A1B2-C789CED97BFF}"/>
              </a:ext>
            </a:extLst>
          </p:cNvPr>
          <p:cNvCxnSpPr>
            <a:cxnSpLocks/>
          </p:cNvCxnSpPr>
          <p:nvPr/>
        </p:nvCxnSpPr>
        <p:spPr>
          <a:xfrm>
            <a:off x="2043232" y="3667865"/>
            <a:ext cx="97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63;p25">
            <a:extLst>
              <a:ext uri="{FF2B5EF4-FFF2-40B4-BE49-F238E27FC236}">
                <a16:creationId xmlns:a16="http://schemas.microsoft.com/office/drawing/2014/main" id="{990C2E80-75D1-7E48-9C58-C0C242C167E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217" b="76502"/>
          <a:stretch/>
        </p:blipFill>
        <p:spPr>
          <a:xfrm>
            <a:off x="129393" y="2777943"/>
            <a:ext cx="2570399" cy="18114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897BA1-AEE4-9B40-8DA5-8063F9DA92C9}"/>
              </a:ext>
            </a:extLst>
          </p:cNvPr>
          <p:cNvSpPr/>
          <p:nvPr/>
        </p:nvSpPr>
        <p:spPr>
          <a:xfrm>
            <a:off x="5094008" y="1125297"/>
            <a:ext cx="360040" cy="108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4299B1-C3C4-9D43-AC93-B38B38CB63E5}"/>
              </a:ext>
            </a:extLst>
          </p:cNvPr>
          <p:cNvSpPr/>
          <p:nvPr/>
        </p:nvSpPr>
        <p:spPr>
          <a:xfrm>
            <a:off x="5094028" y="3127865"/>
            <a:ext cx="360000" cy="1080000"/>
          </a:xfrm>
          <a:prstGeom prst="rect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6D7C8A-C25E-7842-BBC2-5EE88F3D0E56}"/>
              </a:ext>
            </a:extLst>
          </p:cNvPr>
          <p:cNvSpPr txBox="1"/>
          <p:nvPr/>
        </p:nvSpPr>
        <p:spPr>
          <a:xfrm>
            <a:off x="4310896" y="2206605"/>
            <a:ext cx="192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</a:t>
            </a:r>
          </a:p>
          <a:p>
            <a:pPr algn="ctr"/>
            <a:r>
              <a:rPr kumimoji="1" lang="en-US" altLang="zh-TW" sz="1200" dirty="0"/>
              <a:t>feature</a:t>
            </a:r>
            <a:endParaRPr kumimoji="1" lang="zh-TW" altLang="en-US" sz="1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39BDC54-2661-CD44-AE17-9C3C589DDC34}"/>
              </a:ext>
            </a:extLst>
          </p:cNvPr>
          <p:cNvSpPr txBox="1"/>
          <p:nvPr/>
        </p:nvSpPr>
        <p:spPr>
          <a:xfrm>
            <a:off x="4085896" y="4222829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</a:t>
            </a:r>
            <a:r>
              <a:rPr kumimoji="1" lang="en-US" altLang="zh-TW" sz="1200" dirty="0"/>
              <a:t>ontext </a:t>
            </a:r>
          </a:p>
          <a:p>
            <a:pPr algn="ctr"/>
            <a:r>
              <a:rPr kumimoji="1" lang="en-US" altLang="zh-TW" sz="1200" dirty="0"/>
              <a:t>feature</a:t>
            </a:r>
            <a:endParaRPr kumimoji="1" lang="zh-TW" altLang="en-US" sz="1200" dirty="0"/>
          </a:p>
        </p:txBody>
      </p:sp>
      <p:sp>
        <p:nvSpPr>
          <p:cNvPr id="6" name="流程圖: 人工作業 2">
            <a:extLst>
              <a:ext uri="{FF2B5EF4-FFF2-40B4-BE49-F238E27FC236}">
                <a16:creationId xmlns:a16="http://schemas.microsoft.com/office/drawing/2014/main" id="{15120C4F-06F0-2E41-8E5C-E5FE483F8D9E}"/>
              </a:ext>
            </a:extLst>
          </p:cNvPr>
          <p:cNvSpPr/>
          <p:nvPr/>
        </p:nvSpPr>
        <p:spPr>
          <a:xfrm rot="16200000">
            <a:off x="6102120" y="1215297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D4398F90-6A19-A54B-992E-CDA6BA262633}"/>
              </a:ext>
            </a:extLst>
          </p:cNvPr>
          <p:cNvSpPr/>
          <p:nvPr/>
        </p:nvSpPr>
        <p:spPr>
          <a:xfrm rot="16200000">
            <a:off x="6102160" y="3217866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57A2E42-7341-744F-8BDD-B71DB1F35587}"/>
                  </a:ext>
                </a:extLst>
              </p:cNvPr>
              <p:cNvSpPr txBox="1"/>
              <p:nvPr/>
            </p:nvSpPr>
            <p:spPr>
              <a:xfrm>
                <a:off x="7244048" y="1480630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57A2E42-7341-744F-8BDD-B71DB1F35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48" y="1480630"/>
                <a:ext cx="360040" cy="369332"/>
              </a:xfrm>
              <a:prstGeom prst="rect">
                <a:avLst/>
              </a:prstGeom>
              <a:blipFill>
                <a:blip r:embed="rId4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0B0CF42-0B87-9942-9829-C83C69B1E5C1}"/>
                  </a:ext>
                </a:extLst>
              </p:cNvPr>
              <p:cNvSpPr txBox="1"/>
              <p:nvPr/>
            </p:nvSpPr>
            <p:spPr>
              <a:xfrm>
                <a:off x="7244048" y="3476038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0B0CF42-0B87-9942-9829-C83C69B1E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48" y="3476038"/>
                <a:ext cx="360040" cy="369332"/>
              </a:xfrm>
              <a:prstGeom prst="rect">
                <a:avLst/>
              </a:prstGeom>
              <a:blipFill>
                <a:blip r:embed="rId5"/>
                <a:stretch>
                  <a:fillRect r="-3448"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CEFF0C30-7053-AC4C-8CFF-BF6FAA14B112}"/>
              </a:ext>
            </a:extLst>
          </p:cNvPr>
          <p:cNvCxnSpPr>
            <a:stCxn id="2" idx="3"/>
            <a:endCxn id="6" idx="0"/>
          </p:cNvCxnSpPr>
          <p:nvPr/>
        </p:nvCxnSpPr>
        <p:spPr>
          <a:xfrm>
            <a:off x="5454048" y="1665297"/>
            <a:ext cx="55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B0F2F82-0FB4-E545-A74D-AA3FBA619360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5454028" y="3667865"/>
            <a:ext cx="5581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5D29772-E4AA-9145-84B7-CBC085345874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flipV="1">
            <a:off x="6912160" y="3660704"/>
            <a:ext cx="331888" cy="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322E33A-F18D-704A-8AE8-7F1535D39F2F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flipV="1">
            <a:off x="6912160" y="1665296"/>
            <a:ext cx="33188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DAE98683-2395-1141-9892-7FA5769A3623}"/>
              </a:ext>
            </a:extLst>
          </p:cNvPr>
          <p:cNvCxnSpPr>
            <a:stCxn id="2" idx="0"/>
            <a:endCxn id="8" idx="0"/>
          </p:cNvCxnSpPr>
          <p:nvPr/>
        </p:nvCxnSpPr>
        <p:spPr>
          <a:xfrm rot="16200000" flipH="1">
            <a:off x="6171381" y="227943"/>
            <a:ext cx="355333" cy="2150040"/>
          </a:xfrm>
          <a:prstGeom prst="bentConnector3">
            <a:avLst>
              <a:gd name="adj1" fmla="val -6433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E529FBB7-002D-8C42-BAEA-9F3513790AE8}"/>
              </a:ext>
            </a:extLst>
          </p:cNvPr>
          <p:cNvCxnSpPr>
            <a:cxnSpLocks/>
            <a:stCxn id="3" idx="0"/>
            <a:endCxn id="9" idx="0"/>
          </p:cNvCxnSpPr>
          <p:nvPr/>
        </p:nvCxnSpPr>
        <p:spPr>
          <a:xfrm rot="16200000" flipH="1">
            <a:off x="6174961" y="2226931"/>
            <a:ext cx="348173" cy="2150040"/>
          </a:xfrm>
          <a:prstGeom prst="bentConnector3">
            <a:avLst>
              <a:gd name="adj1" fmla="val -6565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34A96B9E-FA20-C549-81D7-D90177E603CF}"/>
              </a:ext>
            </a:extLst>
          </p:cNvPr>
          <p:cNvCxnSpPr>
            <a:cxnSpLocks/>
            <a:stCxn id="8" idx="3"/>
            <a:endCxn id="21" idx="0"/>
          </p:cNvCxnSpPr>
          <p:nvPr/>
        </p:nvCxnSpPr>
        <p:spPr>
          <a:xfrm>
            <a:off x="7604088" y="1665296"/>
            <a:ext cx="370136" cy="781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3F691A25-2EE9-8B40-A083-427DDD9EAF76}"/>
              </a:ext>
            </a:extLst>
          </p:cNvPr>
          <p:cNvCxnSpPr>
            <a:cxnSpLocks/>
            <a:stCxn id="9" idx="3"/>
            <a:endCxn id="21" idx="4"/>
          </p:cNvCxnSpPr>
          <p:nvPr/>
        </p:nvCxnSpPr>
        <p:spPr>
          <a:xfrm flipV="1">
            <a:off x="7604088" y="2806938"/>
            <a:ext cx="370136" cy="8537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757E008-D6EF-5645-8263-A2E9D0D41B99}"/>
              </a:ext>
            </a:extLst>
          </p:cNvPr>
          <p:cNvGrpSpPr/>
          <p:nvPr/>
        </p:nvGrpSpPr>
        <p:grpSpPr>
          <a:xfrm>
            <a:off x="7794224" y="2446938"/>
            <a:ext cx="360000" cy="360000"/>
            <a:chOff x="4262243" y="4230604"/>
            <a:chExt cx="360000" cy="360000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DACACC1-F309-994F-B75E-D344EC180682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95B8B67C-743A-3A49-832C-618928196279}"/>
                </a:ext>
              </a:extLst>
            </p:cNvPr>
            <p:cNvCxnSpPr>
              <a:stCxn id="21" idx="2"/>
              <a:endCxn id="21" idx="6"/>
            </p:cNvCxnSpPr>
            <p:nvPr/>
          </p:nvCxnSpPr>
          <p:spPr>
            <a:xfrm>
              <a:off x="4262243" y="4410604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B4C06932-D33E-C34F-A57F-B20A6F572235}"/>
                </a:ext>
              </a:extLst>
            </p:cNvPr>
            <p:cNvCxnSpPr>
              <a:cxnSpLocks/>
              <a:stCxn id="21" idx="4"/>
              <a:endCxn id="21" idx="0"/>
            </p:cNvCxnSpPr>
            <p:nvPr/>
          </p:nvCxnSpPr>
          <p:spPr>
            <a:xfrm flipV="1">
              <a:off x="4442243" y="4230604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4E817B4-9338-7A4C-98A6-0D586937BCE9}"/>
              </a:ext>
            </a:extLst>
          </p:cNvPr>
          <p:cNvSpPr txBox="1"/>
          <p:nvPr/>
        </p:nvSpPr>
        <p:spPr>
          <a:xfrm>
            <a:off x="2643248" y="5374297"/>
            <a:ext cx="385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Separate representation</a:t>
            </a:r>
            <a:endParaRPr kumimoji="1" lang="zh-TW" altLang="en-US" dirty="0"/>
          </a:p>
        </p:txBody>
      </p:sp>
      <p:graphicFrame>
        <p:nvGraphicFramePr>
          <p:cNvPr id="40" name="表格 6">
            <a:extLst>
              <a:ext uri="{FF2B5EF4-FFF2-40B4-BE49-F238E27FC236}">
                <a16:creationId xmlns:a16="http://schemas.microsoft.com/office/drawing/2014/main" id="{06353A17-7C2F-6040-AB3A-E5CA4C3FB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37546"/>
              </p:ext>
            </p:extLst>
          </p:nvPr>
        </p:nvGraphicFramePr>
        <p:xfrm>
          <a:off x="129392" y="2765657"/>
          <a:ext cx="2570400" cy="183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41" name="文字方塊 40">
            <a:extLst>
              <a:ext uri="{FF2B5EF4-FFF2-40B4-BE49-F238E27FC236}">
                <a16:creationId xmlns:a16="http://schemas.microsoft.com/office/drawing/2014/main" id="{36F27777-0585-9842-94AE-D01849545D4D}"/>
              </a:ext>
            </a:extLst>
          </p:cNvPr>
          <p:cNvSpPr txBox="1"/>
          <p:nvPr/>
        </p:nvSpPr>
        <p:spPr>
          <a:xfrm>
            <a:off x="269273" y="4652425"/>
            <a:ext cx="229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Context image </a:t>
            </a:r>
            <a:endParaRPr kumimoji="1" lang="zh-TW" altLang="en-US" sz="1200" dirty="0"/>
          </a:p>
        </p:txBody>
      </p:sp>
      <p:pic>
        <p:nvPicPr>
          <p:cNvPr id="43" name="Google Shape;163;p25">
            <a:extLst>
              <a:ext uri="{FF2B5EF4-FFF2-40B4-BE49-F238E27FC236}">
                <a16:creationId xmlns:a16="http://schemas.microsoft.com/office/drawing/2014/main" id="{8BD32EE4-7907-2349-A09C-4C5ACA2094B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015321" y="1245445"/>
            <a:ext cx="798542" cy="83970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5E4EABF4-5D4C-D94D-88DE-DF645FD9258F}"/>
              </a:ext>
            </a:extLst>
          </p:cNvPr>
          <p:cNvSpPr txBox="1"/>
          <p:nvPr/>
        </p:nvSpPr>
        <p:spPr>
          <a:xfrm>
            <a:off x="269273" y="2231138"/>
            <a:ext cx="229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image</a:t>
            </a:r>
            <a:endParaRPr kumimoji="1" lang="zh-TW" altLang="en-US" sz="1200" dirty="0"/>
          </a:p>
        </p:txBody>
      </p:sp>
      <p:sp>
        <p:nvSpPr>
          <p:cNvPr id="46" name="流程圖: 人工作業 2">
            <a:extLst>
              <a:ext uri="{FF2B5EF4-FFF2-40B4-BE49-F238E27FC236}">
                <a16:creationId xmlns:a16="http://schemas.microsoft.com/office/drawing/2014/main" id="{69F7DECD-3DF4-2F48-8321-9BAC78C98359}"/>
              </a:ext>
            </a:extLst>
          </p:cNvPr>
          <p:cNvSpPr/>
          <p:nvPr/>
        </p:nvSpPr>
        <p:spPr>
          <a:xfrm rot="16200000">
            <a:off x="3105193" y="1215298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人工作業 6">
            <a:extLst>
              <a:ext uri="{FF2B5EF4-FFF2-40B4-BE49-F238E27FC236}">
                <a16:creationId xmlns:a16="http://schemas.microsoft.com/office/drawing/2014/main" id="{7E6D8A8B-7A3A-9C47-8CDD-B859CD0D76B7}"/>
              </a:ext>
            </a:extLst>
          </p:cNvPr>
          <p:cNvSpPr/>
          <p:nvPr/>
        </p:nvSpPr>
        <p:spPr>
          <a:xfrm rot="16200000">
            <a:off x="3105233" y="3217866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32B8E6D-5771-A641-89C2-1F4967089297}"/>
              </a:ext>
            </a:extLst>
          </p:cNvPr>
          <p:cNvCxnSpPr>
            <a:cxnSpLocks/>
            <a:stCxn id="46" idx="2"/>
            <a:endCxn id="2" idx="1"/>
          </p:cNvCxnSpPr>
          <p:nvPr/>
        </p:nvCxnSpPr>
        <p:spPr>
          <a:xfrm flipV="1">
            <a:off x="3915233" y="1665297"/>
            <a:ext cx="117877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2488EBAF-2F0D-2D42-AA4A-71A04AACB800}"/>
              </a:ext>
            </a:extLst>
          </p:cNvPr>
          <p:cNvCxnSpPr>
            <a:cxnSpLocks/>
            <a:stCxn id="47" idx="2"/>
            <a:endCxn id="3" idx="1"/>
          </p:cNvCxnSpPr>
          <p:nvPr/>
        </p:nvCxnSpPr>
        <p:spPr>
          <a:xfrm flipV="1">
            <a:off x="3915233" y="3667865"/>
            <a:ext cx="117879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0AA0934-F2FE-E745-A18E-AC73E6CCE9FB}"/>
              </a:ext>
            </a:extLst>
          </p:cNvPr>
          <p:cNvSpPr txBox="1"/>
          <p:nvPr/>
        </p:nvSpPr>
        <p:spPr>
          <a:xfrm>
            <a:off x="3989877" y="1438609"/>
            <a:ext cx="1086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</a:rPr>
              <a:t>GAP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CEEEA9C-74C9-8C45-A551-5BFD697B5B70}"/>
              </a:ext>
            </a:extLst>
          </p:cNvPr>
          <p:cNvSpPr txBox="1"/>
          <p:nvPr/>
        </p:nvSpPr>
        <p:spPr>
          <a:xfrm>
            <a:off x="3987518" y="3440033"/>
            <a:ext cx="1086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</a:rPr>
              <a:t>GAP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2588F71-61AD-224E-912A-30C9EA7B5DE8}"/>
              </a:ext>
            </a:extLst>
          </p:cNvPr>
          <p:cNvSpPr txBox="1"/>
          <p:nvPr/>
        </p:nvSpPr>
        <p:spPr>
          <a:xfrm>
            <a:off x="2555776" y="4222829"/>
            <a:ext cx="181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</a:t>
            </a:r>
            <a:r>
              <a:rPr kumimoji="1" lang="en-US" altLang="zh-TW" sz="1200" dirty="0"/>
              <a:t>ontext </a:t>
            </a:r>
          </a:p>
          <a:p>
            <a:pPr algn="ctr"/>
            <a:r>
              <a:rPr kumimoji="1" lang="en-US" altLang="zh-TW" sz="1200" dirty="0"/>
              <a:t>encoder</a:t>
            </a:r>
            <a:endParaRPr kumimoji="1" lang="zh-TW" altLang="en-US" sz="12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DC5165E-B5E6-084F-BD28-0D9EAACB0D60}"/>
              </a:ext>
            </a:extLst>
          </p:cNvPr>
          <p:cNvSpPr/>
          <p:nvPr/>
        </p:nvSpPr>
        <p:spPr>
          <a:xfrm>
            <a:off x="2555776" y="2206605"/>
            <a:ext cx="1818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Face </a:t>
            </a:r>
          </a:p>
          <a:p>
            <a:pPr algn="ctr"/>
            <a:r>
              <a:rPr lang="en-US" altLang="zh-TW" sz="1200" dirty="0"/>
              <a:t>encoder</a:t>
            </a:r>
            <a:endParaRPr lang="zh-TW" altLang="en-US" sz="12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6AF2DD76-B64D-CD4D-9C3E-6473AAC14887}"/>
              </a:ext>
            </a:extLst>
          </p:cNvPr>
          <p:cNvCxnSpPr>
            <a:cxnSpLocks/>
            <a:stCxn id="43" idx="3"/>
            <a:endCxn id="46" idx="0"/>
          </p:cNvCxnSpPr>
          <p:nvPr/>
        </p:nvCxnSpPr>
        <p:spPr>
          <a:xfrm>
            <a:off x="1813863" y="1665297"/>
            <a:ext cx="120137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39DA861-0CD8-1443-B6FD-9FFB17F6CDFF}"/>
                  </a:ext>
                </a:extLst>
              </p:cNvPr>
              <p:cNvSpPr/>
              <p:nvPr/>
            </p:nvSpPr>
            <p:spPr>
              <a:xfrm>
                <a:off x="5863817" y="4329804"/>
                <a:ext cx="2822247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>
                    <a:solidFill>
                      <a:schemeClr val="tx1"/>
                    </a:solidFill>
                  </a:rPr>
                  <a:t>GAP: Global Average Pooling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</a:rPr>
                  <a:t>: the weighting of the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</a:rPr>
                  <a:t>: the weighting of the context feature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39DA861-0CD8-1443-B6FD-9FFB17F6C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17" y="4329804"/>
                <a:ext cx="2822247" cy="889154"/>
              </a:xfrm>
              <a:prstGeom prst="rect">
                <a:avLst/>
              </a:prstGeom>
              <a:blipFill>
                <a:blip r:embed="rId6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73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(3 / 3)</a:t>
            </a:r>
            <a:endParaRPr lang="zh-CN" altLang="en-US" sz="4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425184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Some symptoms are related to depressive ones [1, 3 - 6]</a:t>
            </a:r>
          </a:p>
          <a:p>
            <a:pPr lvl="1" algn="just">
              <a:spcBef>
                <a:spcPts val="1200"/>
              </a:spcBef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Patients with depression yield less favorable therapy courses and poorer outcomes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Recording of entire emotional status and depression level presents the mental state of patients.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It is an important reference for doctors to diagnose mental illness.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It is a useful recording for psychologists to consult with patients.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identified emotional status and depressive level can be exploited to analyze the abnormal patterns for mental disorder detection.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650681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矩形 260">
            <a:extLst>
              <a:ext uri="{FF2B5EF4-FFF2-40B4-BE49-F238E27FC236}">
                <a16:creationId xmlns:a16="http://schemas.microsoft.com/office/drawing/2014/main" id="{CFA13814-924E-014E-87A9-BE5A6764BD41}"/>
              </a:ext>
            </a:extLst>
          </p:cNvPr>
          <p:cNvSpPr/>
          <p:nvPr/>
        </p:nvSpPr>
        <p:spPr>
          <a:xfrm>
            <a:off x="247089" y="388328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2F6E02-7FFB-E74A-881D-D812769F09B4}"/>
              </a:ext>
            </a:extLst>
          </p:cNvPr>
          <p:cNvSpPr txBox="1"/>
          <p:nvPr/>
        </p:nvSpPr>
        <p:spPr>
          <a:xfrm>
            <a:off x="-1000677" y="5259958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Feature Map</a:t>
            </a:r>
            <a:endParaRPr kumimoji="1" lang="zh-TW" altLang="en-US" sz="1200" dirty="0"/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799130AC-4B57-9B4E-A7E8-5677D0958FD9}"/>
              </a:ext>
            </a:extLst>
          </p:cNvPr>
          <p:cNvCxnSpPr>
            <a:cxnSpLocks/>
            <a:stCxn id="7" idx="5"/>
            <a:endCxn id="20" idx="1"/>
          </p:cNvCxnSpPr>
          <p:nvPr/>
        </p:nvCxnSpPr>
        <p:spPr>
          <a:xfrm>
            <a:off x="950152" y="2141589"/>
            <a:ext cx="768781" cy="3280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9ED9AADE-3CCE-5B43-8086-DDF0BB94C746}"/>
              </a:ext>
            </a:extLst>
          </p:cNvPr>
          <p:cNvCxnSpPr>
            <a:cxnSpLocks/>
            <a:stCxn id="34" idx="4"/>
            <a:endCxn id="20" idx="1"/>
          </p:cNvCxnSpPr>
          <p:nvPr/>
        </p:nvCxnSpPr>
        <p:spPr>
          <a:xfrm flipV="1">
            <a:off x="293977" y="2469676"/>
            <a:ext cx="1424956" cy="2351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11">
            <a:extLst>
              <a:ext uri="{FF2B5EF4-FFF2-40B4-BE49-F238E27FC236}">
                <a16:creationId xmlns:a16="http://schemas.microsoft.com/office/drawing/2014/main" id="{D01471A3-8C01-D64B-9819-D0CDF302BFB9}"/>
              </a:ext>
            </a:extLst>
          </p:cNvPr>
          <p:cNvSpPr/>
          <p:nvPr/>
        </p:nvSpPr>
        <p:spPr>
          <a:xfrm>
            <a:off x="3117714" y="2163676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Sampling Scheme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立方體 6">
            <a:extLst>
              <a:ext uri="{FF2B5EF4-FFF2-40B4-BE49-F238E27FC236}">
                <a16:creationId xmlns:a16="http://schemas.microsoft.com/office/drawing/2014/main" id="{0570240B-5765-E540-B905-718A6B6A06C5}"/>
              </a:ext>
            </a:extLst>
          </p:cNvPr>
          <p:cNvSpPr>
            <a:spLocks noChangeAspect="1"/>
          </p:cNvSpPr>
          <p:nvPr/>
        </p:nvSpPr>
        <p:spPr>
          <a:xfrm>
            <a:off x="-417848" y="1785676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9" name="矩形: 圓角 11">
            <a:extLst>
              <a:ext uri="{FF2B5EF4-FFF2-40B4-BE49-F238E27FC236}">
                <a16:creationId xmlns:a16="http://schemas.microsoft.com/office/drawing/2014/main" id="{3E3086CF-DD61-A349-A5F2-2FC1B190BBBB}"/>
              </a:ext>
            </a:extLst>
          </p:cNvPr>
          <p:cNvSpPr/>
          <p:nvPr/>
        </p:nvSpPr>
        <p:spPr>
          <a:xfrm>
            <a:off x="4516495" y="2163676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Embedding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A50EE44-953F-1245-A92A-5E2F8BE004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377714" y="2469676"/>
            <a:ext cx="1387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1">
            <a:extLst>
              <a:ext uri="{FF2B5EF4-FFF2-40B4-BE49-F238E27FC236}">
                <a16:creationId xmlns:a16="http://schemas.microsoft.com/office/drawing/2014/main" id="{43FBA43D-7E8B-3F4B-9EC4-6D4F1A95FDFC}"/>
              </a:ext>
            </a:extLst>
          </p:cNvPr>
          <p:cNvSpPr/>
          <p:nvPr/>
        </p:nvSpPr>
        <p:spPr>
          <a:xfrm>
            <a:off x="1718933" y="2163676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Cross-modality Affinity Graph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63FCB9DB-79D9-8246-9983-FD8BC1F9C610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2978933" y="2469676"/>
            <a:ext cx="1387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1DC4555-79E3-444A-AF9E-CAB0E1DE79AA}"/>
                  </a:ext>
                </a:extLst>
              </p:cNvPr>
              <p:cNvSpPr txBox="1"/>
              <p:nvPr/>
            </p:nvSpPr>
            <p:spPr>
              <a:xfrm>
                <a:off x="-267340" y="189466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1DC4555-79E3-444A-AF9E-CAB0E1DE7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340" y="1894667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3813261-AA74-7D4D-ABA7-0C74397F938C}"/>
                  </a:ext>
                </a:extLst>
              </p:cNvPr>
              <p:cNvSpPr txBox="1"/>
              <p:nvPr/>
            </p:nvSpPr>
            <p:spPr>
              <a:xfrm>
                <a:off x="-671217" y="264495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3813261-AA74-7D4D-ABA7-0C74397F9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217" y="2644958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566E073-F018-BD49-8F73-0A64D99EFA47}"/>
                  </a:ext>
                </a:extLst>
              </p:cNvPr>
              <p:cNvSpPr txBox="1"/>
              <p:nvPr/>
            </p:nvSpPr>
            <p:spPr>
              <a:xfrm>
                <a:off x="-158526" y="21825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566E073-F018-BD49-8F73-0A64D99EF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526" y="2182557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02E2F71-6E0D-6C43-9ADA-56C12144E709}"/>
                  </a:ext>
                </a:extLst>
              </p:cNvPr>
              <p:cNvSpPr txBox="1"/>
              <p:nvPr/>
            </p:nvSpPr>
            <p:spPr>
              <a:xfrm>
                <a:off x="-280851" y="394828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02E2F71-6E0D-6C43-9ADA-56C12144E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0851" y="3948287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D2F753D-BC54-524C-8F11-EC85B78F68C9}"/>
                  </a:ext>
                </a:extLst>
              </p:cNvPr>
              <p:cNvSpPr txBox="1"/>
              <p:nvPr/>
            </p:nvSpPr>
            <p:spPr>
              <a:xfrm>
                <a:off x="-684728" y="469857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D2F753D-BC54-524C-8F11-EC85B78F6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4728" y="4698578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8D20192-429A-9E4B-BA05-F2F481D430FA}"/>
                  </a:ext>
                </a:extLst>
              </p:cNvPr>
              <p:cNvSpPr txBox="1"/>
              <p:nvPr/>
            </p:nvSpPr>
            <p:spPr>
              <a:xfrm>
                <a:off x="-172037" y="423617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8D20192-429A-9E4B-BA05-F2F481D43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037" y="4236177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字方塊 47">
            <a:extLst>
              <a:ext uri="{FF2B5EF4-FFF2-40B4-BE49-F238E27FC236}">
                <a16:creationId xmlns:a16="http://schemas.microsoft.com/office/drawing/2014/main" id="{00AB0872-17AC-A145-9495-2E91A6A83EE6}"/>
              </a:ext>
            </a:extLst>
          </p:cNvPr>
          <p:cNvSpPr txBox="1"/>
          <p:nvPr/>
        </p:nvSpPr>
        <p:spPr>
          <a:xfrm>
            <a:off x="-1000678" y="3234574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Feature Map </a:t>
            </a:r>
          </a:p>
        </p:txBody>
      </p:sp>
      <p:sp>
        <p:nvSpPr>
          <p:cNvPr id="67" name="矩形: 圓角 11">
            <a:extLst>
              <a:ext uri="{FF2B5EF4-FFF2-40B4-BE49-F238E27FC236}">
                <a16:creationId xmlns:a16="http://schemas.microsoft.com/office/drawing/2014/main" id="{780288A9-78BE-0445-9A00-B8C7906EFA5C}"/>
              </a:ext>
            </a:extLst>
          </p:cNvPr>
          <p:cNvSpPr/>
          <p:nvPr/>
        </p:nvSpPr>
        <p:spPr>
          <a:xfrm>
            <a:off x="6422369" y="2163676"/>
            <a:ext cx="1260000" cy="61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GAP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2" name="肘形接點 71">
            <a:extLst>
              <a:ext uri="{FF2B5EF4-FFF2-40B4-BE49-F238E27FC236}">
                <a16:creationId xmlns:a16="http://schemas.microsoft.com/office/drawing/2014/main" id="{FC02CE9A-2D11-584F-B2B5-264187994BBB}"/>
              </a:ext>
            </a:extLst>
          </p:cNvPr>
          <p:cNvCxnSpPr>
            <a:cxnSpLocks/>
            <a:stCxn id="7" idx="0"/>
            <a:endCxn id="73" idx="0"/>
          </p:cNvCxnSpPr>
          <p:nvPr/>
        </p:nvCxnSpPr>
        <p:spPr>
          <a:xfrm rot="16200000" flipH="1">
            <a:off x="3094835" y="-714920"/>
            <a:ext cx="504000" cy="5505193"/>
          </a:xfrm>
          <a:prstGeom prst="bentConnector3">
            <a:avLst>
              <a:gd name="adj1" fmla="val -4535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或 72">
            <a:extLst>
              <a:ext uri="{FF2B5EF4-FFF2-40B4-BE49-F238E27FC236}">
                <a16:creationId xmlns:a16="http://schemas.microsoft.com/office/drawing/2014/main" id="{F8102E67-8F68-1D42-914A-2BD363FF8E69}"/>
              </a:ext>
            </a:extLst>
          </p:cNvPr>
          <p:cNvSpPr/>
          <p:nvPr/>
        </p:nvSpPr>
        <p:spPr>
          <a:xfrm>
            <a:off x="5919432" y="2289676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92D7B95B-52BA-A74A-8C98-338AFB1581E7}"/>
              </a:ext>
            </a:extLst>
          </p:cNvPr>
          <p:cNvCxnSpPr>
            <a:cxnSpLocks/>
            <a:stCxn id="9" idx="3"/>
            <a:endCxn id="73" idx="2"/>
          </p:cNvCxnSpPr>
          <p:nvPr/>
        </p:nvCxnSpPr>
        <p:spPr>
          <a:xfrm>
            <a:off x="5776495" y="2469676"/>
            <a:ext cx="1429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DC5D9E08-5353-C047-B656-4169174E615A}"/>
              </a:ext>
            </a:extLst>
          </p:cNvPr>
          <p:cNvCxnSpPr>
            <a:cxnSpLocks/>
            <a:stCxn id="73" idx="6"/>
            <a:endCxn id="67" idx="1"/>
          </p:cNvCxnSpPr>
          <p:nvPr/>
        </p:nvCxnSpPr>
        <p:spPr>
          <a:xfrm>
            <a:off x="6279432" y="2469676"/>
            <a:ext cx="1429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: 圓角 11">
            <a:extLst>
              <a:ext uri="{FF2B5EF4-FFF2-40B4-BE49-F238E27FC236}">
                <a16:creationId xmlns:a16="http://schemas.microsoft.com/office/drawing/2014/main" id="{D65C4839-CE13-1F40-B286-FBC29B2DFD97}"/>
              </a:ext>
            </a:extLst>
          </p:cNvPr>
          <p:cNvSpPr/>
          <p:nvPr/>
        </p:nvSpPr>
        <p:spPr>
          <a:xfrm>
            <a:off x="8424568" y="3175376"/>
            <a:ext cx="1260000" cy="612000"/>
          </a:xfrm>
          <a:prstGeom prst="roundRect">
            <a:avLst/>
          </a:prstGeom>
          <a:solidFill>
            <a:srgbClr val="BED8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Output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79" name="直線箭頭接點 178">
            <a:extLst>
              <a:ext uri="{FF2B5EF4-FFF2-40B4-BE49-F238E27FC236}">
                <a16:creationId xmlns:a16="http://schemas.microsoft.com/office/drawing/2014/main" id="{1BCEDC35-AD71-BA43-9745-F60EEAA04DFF}"/>
              </a:ext>
            </a:extLst>
          </p:cNvPr>
          <p:cNvCxnSpPr>
            <a:cxnSpLocks/>
            <a:stCxn id="245" idx="3"/>
            <a:endCxn id="254" idx="4"/>
          </p:cNvCxnSpPr>
          <p:nvPr/>
        </p:nvCxnSpPr>
        <p:spPr>
          <a:xfrm flipV="1">
            <a:off x="7682369" y="3661376"/>
            <a:ext cx="382039" cy="831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箭頭接點 179">
            <a:extLst>
              <a:ext uri="{FF2B5EF4-FFF2-40B4-BE49-F238E27FC236}">
                <a16:creationId xmlns:a16="http://schemas.microsoft.com/office/drawing/2014/main" id="{5FBE3F8A-5A6D-2E4E-ACA1-E0A633539250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950152" y="2141589"/>
            <a:ext cx="768781" cy="2351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箭頭接點 182">
            <a:extLst>
              <a:ext uri="{FF2B5EF4-FFF2-40B4-BE49-F238E27FC236}">
                <a16:creationId xmlns:a16="http://schemas.microsoft.com/office/drawing/2014/main" id="{1A9B302F-6BF0-1C47-BBB5-10595C096FD5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950152" y="4164988"/>
            <a:ext cx="768781" cy="3280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肘形接點 185">
            <a:extLst>
              <a:ext uri="{FF2B5EF4-FFF2-40B4-BE49-F238E27FC236}">
                <a16:creationId xmlns:a16="http://schemas.microsoft.com/office/drawing/2014/main" id="{8F3DEA39-C0E4-674D-9005-BCE7F3394372}"/>
              </a:ext>
            </a:extLst>
          </p:cNvPr>
          <p:cNvCxnSpPr>
            <a:cxnSpLocks/>
            <a:stCxn id="261" idx="2"/>
            <a:endCxn id="246" idx="4"/>
          </p:cNvCxnSpPr>
          <p:nvPr/>
        </p:nvCxnSpPr>
        <p:spPr>
          <a:xfrm rot="16200000" flipH="1">
            <a:off x="3254260" y="1827903"/>
            <a:ext cx="180000" cy="5510343"/>
          </a:xfrm>
          <a:prstGeom prst="bentConnector3">
            <a:avLst>
              <a:gd name="adj1" fmla="val 35894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箭頭接點 193">
            <a:extLst>
              <a:ext uri="{FF2B5EF4-FFF2-40B4-BE49-F238E27FC236}">
                <a16:creationId xmlns:a16="http://schemas.microsoft.com/office/drawing/2014/main" id="{B618B5D0-79E5-2E4D-B181-45CD2629694C}"/>
              </a:ext>
            </a:extLst>
          </p:cNvPr>
          <p:cNvCxnSpPr>
            <a:cxnSpLocks/>
            <a:stCxn id="67" idx="3"/>
            <a:endCxn id="254" idx="0"/>
          </p:cNvCxnSpPr>
          <p:nvPr/>
        </p:nvCxnSpPr>
        <p:spPr>
          <a:xfrm>
            <a:off x="7682369" y="2469676"/>
            <a:ext cx="382039" cy="831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矩形: 圓角 11">
            <a:extLst>
              <a:ext uri="{FF2B5EF4-FFF2-40B4-BE49-F238E27FC236}">
                <a16:creationId xmlns:a16="http://schemas.microsoft.com/office/drawing/2014/main" id="{DC75B5C5-1BF2-FF4B-ABC0-83966ADC06A9}"/>
              </a:ext>
            </a:extLst>
          </p:cNvPr>
          <p:cNvSpPr/>
          <p:nvPr/>
        </p:nvSpPr>
        <p:spPr>
          <a:xfrm>
            <a:off x="3117714" y="4187075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Sampling Scheme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41" name="矩形: 圓角 11">
            <a:extLst>
              <a:ext uri="{FF2B5EF4-FFF2-40B4-BE49-F238E27FC236}">
                <a16:creationId xmlns:a16="http://schemas.microsoft.com/office/drawing/2014/main" id="{16F65FF6-9F51-1543-874A-C091789A64DB}"/>
              </a:ext>
            </a:extLst>
          </p:cNvPr>
          <p:cNvSpPr/>
          <p:nvPr/>
        </p:nvSpPr>
        <p:spPr>
          <a:xfrm>
            <a:off x="4516495" y="4187075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Embedding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42" name="直線箭頭接點 241">
            <a:extLst>
              <a:ext uri="{FF2B5EF4-FFF2-40B4-BE49-F238E27FC236}">
                <a16:creationId xmlns:a16="http://schemas.microsoft.com/office/drawing/2014/main" id="{EAD76F35-6667-EB4A-9370-BD361FC208FE}"/>
              </a:ext>
            </a:extLst>
          </p:cNvPr>
          <p:cNvCxnSpPr>
            <a:cxnSpLocks/>
          </p:cNvCxnSpPr>
          <p:nvPr/>
        </p:nvCxnSpPr>
        <p:spPr>
          <a:xfrm>
            <a:off x="4377714" y="4493075"/>
            <a:ext cx="1387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矩形: 圓角 11">
            <a:extLst>
              <a:ext uri="{FF2B5EF4-FFF2-40B4-BE49-F238E27FC236}">
                <a16:creationId xmlns:a16="http://schemas.microsoft.com/office/drawing/2014/main" id="{B9A81771-10D1-CB4A-A12B-994F8AADC608}"/>
              </a:ext>
            </a:extLst>
          </p:cNvPr>
          <p:cNvSpPr/>
          <p:nvPr/>
        </p:nvSpPr>
        <p:spPr>
          <a:xfrm>
            <a:off x="1718933" y="4187075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Cross-modality Affinity Graph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44" name="直線箭頭接點 243">
            <a:extLst>
              <a:ext uri="{FF2B5EF4-FFF2-40B4-BE49-F238E27FC236}">
                <a16:creationId xmlns:a16="http://schemas.microsoft.com/office/drawing/2014/main" id="{C7D991BD-37F2-B846-9A80-623F59B3CD2B}"/>
              </a:ext>
            </a:extLst>
          </p:cNvPr>
          <p:cNvCxnSpPr>
            <a:cxnSpLocks/>
          </p:cNvCxnSpPr>
          <p:nvPr/>
        </p:nvCxnSpPr>
        <p:spPr>
          <a:xfrm>
            <a:off x="2978933" y="4493075"/>
            <a:ext cx="1387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矩形: 圓角 11">
            <a:extLst>
              <a:ext uri="{FF2B5EF4-FFF2-40B4-BE49-F238E27FC236}">
                <a16:creationId xmlns:a16="http://schemas.microsoft.com/office/drawing/2014/main" id="{FEDADE10-A5FC-0B49-AE32-721987B8549F}"/>
              </a:ext>
            </a:extLst>
          </p:cNvPr>
          <p:cNvSpPr/>
          <p:nvPr/>
        </p:nvSpPr>
        <p:spPr>
          <a:xfrm>
            <a:off x="6422369" y="4187075"/>
            <a:ext cx="1260000" cy="61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GAP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46" name="或 245">
            <a:extLst>
              <a:ext uri="{FF2B5EF4-FFF2-40B4-BE49-F238E27FC236}">
                <a16:creationId xmlns:a16="http://schemas.microsoft.com/office/drawing/2014/main" id="{9C606884-90A0-7847-BF27-776FEFD31D41}"/>
              </a:ext>
            </a:extLst>
          </p:cNvPr>
          <p:cNvSpPr/>
          <p:nvPr/>
        </p:nvSpPr>
        <p:spPr>
          <a:xfrm>
            <a:off x="5919432" y="4313075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247" name="直線箭頭接點 246">
            <a:extLst>
              <a:ext uri="{FF2B5EF4-FFF2-40B4-BE49-F238E27FC236}">
                <a16:creationId xmlns:a16="http://schemas.microsoft.com/office/drawing/2014/main" id="{F0645570-857A-3E42-8408-28B9492A661A}"/>
              </a:ext>
            </a:extLst>
          </p:cNvPr>
          <p:cNvCxnSpPr>
            <a:cxnSpLocks/>
          </p:cNvCxnSpPr>
          <p:nvPr/>
        </p:nvCxnSpPr>
        <p:spPr>
          <a:xfrm>
            <a:off x="5776495" y="4493075"/>
            <a:ext cx="1429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箭頭接點 247">
            <a:extLst>
              <a:ext uri="{FF2B5EF4-FFF2-40B4-BE49-F238E27FC236}">
                <a16:creationId xmlns:a16="http://schemas.microsoft.com/office/drawing/2014/main" id="{AFFE6918-DC14-D341-9927-DD26F9AB2483}"/>
              </a:ext>
            </a:extLst>
          </p:cNvPr>
          <p:cNvCxnSpPr>
            <a:cxnSpLocks/>
          </p:cNvCxnSpPr>
          <p:nvPr/>
        </p:nvCxnSpPr>
        <p:spPr>
          <a:xfrm>
            <a:off x="6279432" y="4493075"/>
            <a:ext cx="1429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橢圓 253">
            <a:extLst>
              <a:ext uri="{FF2B5EF4-FFF2-40B4-BE49-F238E27FC236}">
                <a16:creationId xmlns:a16="http://schemas.microsoft.com/office/drawing/2014/main" id="{9ECA41B5-1B53-5D4A-906C-B00F66B98B7B}"/>
              </a:ext>
            </a:extLst>
          </p:cNvPr>
          <p:cNvSpPr/>
          <p:nvPr/>
        </p:nvSpPr>
        <p:spPr>
          <a:xfrm>
            <a:off x="7884388" y="3301376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C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57" name="直線箭頭接點 256">
            <a:extLst>
              <a:ext uri="{FF2B5EF4-FFF2-40B4-BE49-F238E27FC236}">
                <a16:creationId xmlns:a16="http://schemas.microsoft.com/office/drawing/2014/main" id="{B740EF64-8D1F-C941-8F31-B44908DF889D}"/>
              </a:ext>
            </a:extLst>
          </p:cNvPr>
          <p:cNvCxnSpPr>
            <a:cxnSpLocks/>
            <a:stCxn id="254" idx="6"/>
            <a:endCxn id="165" idx="1"/>
          </p:cNvCxnSpPr>
          <p:nvPr/>
        </p:nvCxnSpPr>
        <p:spPr>
          <a:xfrm>
            <a:off x="8244428" y="3481376"/>
            <a:ext cx="1801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立方體 33">
            <a:extLst>
              <a:ext uri="{FF2B5EF4-FFF2-40B4-BE49-F238E27FC236}">
                <a16:creationId xmlns:a16="http://schemas.microsoft.com/office/drawing/2014/main" id="{43F91356-AECE-0D41-8A77-7EFE8FA8D205}"/>
              </a:ext>
            </a:extLst>
          </p:cNvPr>
          <p:cNvSpPr/>
          <p:nvPr/>
        </p:nvSpPr>
        <p:spPr>
          <a:xfrm>
            <a:off x="-417848" y="380907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268" name="或 267">
            <a:extLst>
              <a:ext uri="{FF2B5EF4-FFF2-40B4-BE49-F238E27FC236}">
                <a16:creationId xmlns:a16="http://schemas.microsoft.com/office/drawing/2014/main" id="{92022A34-EB91-DC4B-B02B-22915B7403FE}"/>
              </a:ext>
            </a:extLst>
          </p:cNvPr>
          <p:cNvSpPr/>
          <p:nvPr/>
        </p:nvSpPr>
        <p:spPr>
          <a:xfrm>
            <a:off x="6837594" y="5561962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269" name="文字方塊 268">
            <a:extLst>
              <a:ext uri="{FF2B5EF4-FFF2-40B4-BE49-F238E27FC236}">
                <a16:creationId xmlns:a16="http://schemas.microsoft.com/office/drawing/2014/main" id="{AC31AB0E-F370-3B43-8BC7-958EB0E96720}"/>
              </a:ext>
            </a:extLst>
          </p:cNvPr>
          <p:cNvSpPr txBox="1"/>
          <p:nvPr/>
        </p:nvSpPr>
        <p:spPr>
          <a:xfrm>
            <a:off x="7197594" y="5622549"/>
            <a:ext cx="1694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Element-wise Addition</a:t>
            </a:r>
            <a:endParaRPr kumimoji="1" lang="zh-TW" altLang="en-US" sz="1200" dirty="0"/>
          </a:p>
        </p:txBody>
      </p:sp>
      <p:sp>
        <p:nvSpPr>
          <p:cNvPr id="271" name="文字方塊 270">
            <a:extLst>
              <a:ext uri="{FF2B5EF4-FFF2-40B4-BE49-F238E27FC236}">
                <a16:creationId xmlns:a16="http://schemas.microsoft.com/office/drawing/2014/main" id="{05FCCA8D-152A-BA4D-A8F7-9D98D8C599BC}"/>
              </a:ext>
            </a:extLst>
          </p:cNvPr>
          <p:cNvSpPr txBox="1"/>
          <p:nvPr/>
        </p:nvSpPr>
        <p:spPr>
          <a:xfrm>
            <a:off x="7197594" y="6163204"/>
            <a:ext cx="1694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Concatenate</a:t>
            </a:r>
            <a:endParaRPr kumimoji="1" lang="zh-TW" altLang="en-US" sz="1200" dirty="0"/>
          </a:p>
        </p:txBody>
      </p:sp>
      <p:sp>
        <p:nvSpPr>
          <p:cNvPr id="272" name="橢圓 271">
            <a:extLst>
              <a:ext uri="{FF2B5EF4-FFF2-40B4-BE49-F238E27FC236}">
                <a16:creationId xmlns:a16="http://schemas.microsoft.com/office/drawing/2014/main" id="{4A46DAF8-6E1E-8B42-9691-92C6E297DDF9}"/>
              </a:ext>
            </a:extLst>
          </p:cNvPr>
          <p:cNvSpPr/>
          <p:nvPr/>
        </p:nvSpPr>
        <p:spPr>
          <a:xfrm>
            <a:off x="6837594" y="6099217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C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782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流程圖: 人工作業 2">
            <a:extLst>
              <a:ext uri="{FF2B5EF4-FFF2-40B4-BE49-F238E27FC236}">
                <a16:creationId xmlns:a16="http://schemas.microsoft.com/office/drawing/2014/main" id="{5A445270-F7C3-2F4C-B784-D33DA959A2E7}"/>
              </a:ext>
            </a:extLst>
          </p:cNvPr>
          <p:cNvSpPr/>
          <p:nvPr/>
        </p:nvSpPr>
        <p:spPr>
          <a:xfrm rot="16200000">
            <a:off x="2465815" y="1610849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MLP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流程圖: 人工作業 2">
            <a:extLst>
              <a:ext uri="{FF2B5EF4-FFF2-40B4-BE49-F238E27FC236}">
                <a16:creationId xmlns:a16="http://schemas.microsoft.com/office/drawing/2014/main" id="{83EDD27B-8DC9-9F48-9547-1483262B3234}"/>
              </a:ext>
            </a:extLst>
          </p:cNvPr>
          <p:cNvSpPr/>
          <p:nvPr/>
        </p:nvSpPr>
        <p:spPr>
          <a:xfrm rot="16200000">
            <a:off x="2465815" y="3267032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MLP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流程圖: 人工作業 2">
            <a:extLst>
              <a:ext uri="{FF2B5EF4-FFF2-40B4-BE49-F238E27FC236}">
                <a16:creationId xmlns:a16="http://schemas.microsoft.com/office/drawing/2014/main" id="{16D241B8-9A57-2544-B489-406AD80E3664}"/>
              </a:ext>
            </a:extLst>
          </p:cNvPr>
          <p:cNvSpPr/>
          <p:nvPr/>
        </p:nvSpPr>
        <p:spPr>
          <a:xfrm rot="16200000">
            <a:off x="1097663" y="2438940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流程圖: 人工作業 2">
            <a:extLst>
              <a:ext uri="{FF2B5EF4-FFF2-40B4-BE49-F238E27FC236}">
                <a16:creationId xmlns:a16="http://schemas.microsoft.com/office/drawing/2014/main" id="{7A0FB882-B656-654A-BEED-ECBAE859EC71}"/>
              </a:ext>
            </a:extLst>
          </p:cNvPr>
          <p:cNvSpPr/>
          <p:nvPr/>
        </p:nvSpPr>
        <p:spPr>
          <a:xfrm rot="16200000">
            <a:off x="5322272" y="2438940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BBD1B7CF-914A-3D4D-80C7-B90677267FCD}"/>
              </a:ext>
            </a:extLst>
          </p:cNvPr>
          <p:cNvCxnSpPr>
            <a:stCxn id="52" idx="2"/>
            <a:endCxn id="49" idx="0"/>
          </p:cNvCxnSpPr>
          <p:nvPr/>
        </p:nvCxnSpPr>
        <p:spPr>
          <a:xfrm flipV="1">
            <a:off x="1907703" y="2060849"/>
            <a:ext cx="468152" cy="82809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>
            <a:extLst>
              <a:ext uri="{FF2B5EF4-FFF2-40B4-BE49-F238E27FC236}">
                <a16:creationId xmlns:a16="http://schemas.microsoft.com/office/drawing/2014/main" id="{3AE7A0AE-A030-1C4A-8556-47EC89F02507}"/>
              </a:ext>
            </a:extLst>
          </p:cNvPr>
          <p:cNvCxnSpPr>
            <a:cxnSpLocks/>
            <a:stCxn id="52" idx="2"/>
            <a:endCxn id="51" idx="0"/>
          </p:cNvCxnSpPr>
          <p:nvPr/>
        </p:nvCxnSpPr>
        <p:spPr>
          <a:xfrm>
            <a:off x="1907703" y="2888940"/>
            <a:ext cx="468152" cy="82809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3994325A-DA3C-8E4F-A6BE-754B8DE07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76997"/>
              </p:ext>
            </p:extLst>
          </p:nvPr>
        </p:nvGraphicFramePr>
        <p:xfrm>
          <a:off x="6487220" y="1807979"/>
          <a:ext cx="244118" cy="21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118">
                  <a:extLst>
                    <a:ext uri="{9D8B030D-6E8A-4147-A177-3AD203B41FA5}">
                      <a16:colId xmlns:a16="http://schemas.microsoft.com/office/drawing/2014/main" val="2680009999"/>
                    </a:ext>
                  </a:extLst>
                </a:gridCol>
              </a:tblGrid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195683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0793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936299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03617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5828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7354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150156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45652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C6B0A7-E760-E544-BA2E-8CB1F25721D7}"/>
              </a:ext>
            </a:extLst>
          </p:cNvPr>
          <p:cNvSpPr txBox="1"/>
          <p:nvPr/>
        </p:nvSpPr>
        <p:spPr>
          <a:xfrm>
            <a:off x="3471321" y="1922348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MSE Loss</a:t>
            </a:r>
            <a:endParaRPr lang="zh-TW" altLang="en-US" sz="12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1FC3E8E-7388-9341-8BB4-9D9DCD8820F3}"/>
              </a:ext>
            </a:extLst>
          </p:cNvPr>
          <p:cNvSpPr txBox="1"/>
          <p:nvPr/>
        </p:nvSpPr>
        <p:spPr>
          <a:xfrm>
            <a:off x="3471322" y="3578531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Distributed Loss</a:t>
            </a:r>
            <a:endParaRPr kumimoji="1" lang="zh-TW" altLang="en-US" sz="1200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B2BAA14-95B7-9F42-9E2D-96662A02DE83}"/>
              </a:ext>
            </a:extLst>
          </p:cNvPr>
          <p:cNvCxnSpPr>
            <a:stCxn id="49" idx="2"/>
            <a:endCxn id="15" idx="1"/>
          </p:cNvCxnSpPr>
          <p:nvPr/>
        </p:nvCxnSpPr>
        <p:spPr>
          <a:xfrm flipV="1">
            <a:off x="3275855" y="2060848"/>
            <a:ext cx="1954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509E51F2-373D-CC4C-BA3E-4F9B6A43D15F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 flipV="1">
            <a:off x="3275855" y="3717031"/>
            <a:ext cx="19546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3252E07-363A-B443-A3D2-66FDDEC778D9}"/>
              </a:ext>
            </a:extLst>
          </p:cNvPr>
          <p:cNvSpPr txBox="1"/>
          <p:nvPr/>
        </p:nvSpPr>
        <p:spPr>
          <a:xfrm>
            <a:off x="5914924" y="3965486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Last layer of MLP</a:t>
            </a:r>
            <a:endParaRPr kumimoji="1" lang="zh-TW" altLang="en-US" sz="12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F36CF2B-A399-7E49-9E3E-0E8BCDBF3903}"/>
              </a:ext>
            </a:extLst>
          </p:cNvPr>
          <p:cNvSpPr txBox="1"/>
          <p:nvPr/>
        </p:nvSpPr>
        <p:spPr>
          <a:xfrm>
            <a:off x="7075659" y="1807979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MSE Loss</a:t>
            </a:r>
            <a:endParaRPr lang="zh-TW" altLang="en-US" sz="1200" dirty="0"/>
          </a:p>
        </p:txBody>
      </p:sp>
      <p:sp>
        <p:nvSpPr>
          <p:cNvPr id="22" name="右大括弧 21">
            <a:extLst>
              <a:ext uri="{FF2B5EF4-FFF2-40B4-BE49-F238E27FC236}">
                <a16:creationId xmlns:a16="http://schemas.microsoft.com/office/drawing/2014/main" id="{1A098AEA-1FB7-BC46-A687-7AD43063E837}"/>
              </a:ext>
            </a:extLst>
          </p:cNvPr>
          <p:cNvSpPr/>
          <p:nvPr/>
        </p:nvSpPr>
        <p:spPr>
          <a:xfrm>
            <a:off x="6805289" y="2060848"/>
            <a:ext cx="196419" cy="190905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D8C6CCAA-FA6E-934E-A6A7-72324AD23EE3}"/>
              </a:ext>
            </a:extLst>
          </p:cNvPr>
          <p:cNvSpPr txBox="1"/>
          <p:nvPr/>
        </p:nvSpPr>
        <p:spPr>
          <a:xfrm>
            <a:off x="7001335" y="2690297"/>
            <a:ext cx="138871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/>
              <a:t>Distributed Loss</a:t>
            </a:r>
          </a:p>
          <a:p>
            <a:pPr algn="ctr">
              <a:lnSpc>
                <a:spcPct val="150000"/>
              </a:lnSpc>
            </a:pPr>
            <a:r>
              <a:rPr lang="en-US" altLang="zh-TW" sz="1200" dirty="0"/>
              <a:t>(N+1 bins)</a:t>
            </a:r>
            <a:endParaRPr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88274EC-5BE3-F641-9EE1-8DF989C577DE}"/>
              </a:ext>
            </a:extLst>
          </p:cNvPr>
          <p:cNvSpPr txBox="1"/>
          <p:nvPr/>
        </p:nvSpPr>
        <p:spPr>
          <a:xfrm>
            <a:off x="1961758" y="4343931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Separate Scheme</a:t>
            </a:r>
            <a:endParaRPr kumimoji="1" lang="zh-TW" altLang="en-US" sz="12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C240931-AB40-404C-8F0B-037655BBEF58}"/>
              </a:ext>
            </a:extLst>
          </p:cNvPr>
          <p:cNvSpPr txBox="1"/>
          <p:nvPr/>
        </p:nvSpPr>
        <p:spPr>
          <a:xfrm>
            <a:off x="5445669" y="4343932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Joint Head</a:t>
            </a:r>
            <a:endParaRPr kumimoji="1" lang="zh-TW" altLang="en-US" sz="1200" dirty="0"/>
          </a:p>
        </p:txBody>
      </p: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E37BEB5B-A0AE-9D4A-8FC6-6AC469E6019E}"/>
              </a:ext>
            </a:extLst>
          </p:cNvPr>
          <p:cNvCxnSpPr>
            <a:cxnSpLocks/>
            <a:stCxn id="56" idx="2"/>
            <a:endCxn id="14" idx="1"/>
          </p:cNvCxnSpPr>
          <p:nvPr/>
        </p:nvCxnSpPr>
        <p:spPr>
          <a:xfrm flipV="1">
            <a:off x="6132312" y="2888939"/>
            <a:ext cx="35490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481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9F10161C-EFAD-CD4F-9593-D8AABD63C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08628"/>
              </p:ext>
            </p:extLst>
          </p:nvPr>
        </p:nvGraphicFramePr>
        <p:xfrm>
          <a:off x="6228000" y="1263237"/>
          <a:ext cx="243000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344477067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1934306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09666124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928660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5882937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60824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19146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0887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728039"/>
                  </a:ext>
                </a:extLst>
              </a:tr>
            </a:tbl>
          </a:graphicData>
        </a:graphic>
      </p:graphicFrame>
      <p:pic>
        <p:nvPicPr>
          <p:cNvPr id="10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DE462883-F3D2-1F41-9C6C-CB95DF3F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5727143" y="759942"/>
            <a:ext cx="3413937" cy="24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15D0C25C-8ADC-6E4C-86F9-1745E750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69221"/>
              </p:ext>
            </p:extLst>
          </p:nvPr>
        </p:nvGraphicFramePr>
        <p:xfrm>
          <a:off x="5742000" y="764704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2" name="Google Shape;163;p25">
            <a:extLst>
              <a:ext uri="{FF2B5EF4-FFF2-40B4-BE49-F238E27FC236}">
                <a16:creationId xmlns:a16="http://schemas.microsoft.com/office/drawing/2014/main" id="{78786F5C-028A-EA4B-A326-890418AC14D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1113930" y="759891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BFB503AB-1ADD-ED4E-8CBD-BCAF146F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74512"/>
              </p:ext>
            </p:extLst>
          </p:nvPr>
        </p:nvGraphicFramePr>
        <p:xfrm>
          <a:off x="1082798" y="758581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4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4088CB0-9C43-7B40-88B7-A4ECA3A79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4690976" y="758582"/>
            <a:ext cx="782903" cy="10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50F47431-B29E-EB46-BCC4-7028AEDE096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30992" y="758581"/>
            <a:ext cx="798542" cy="839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接點: 弧形 1023">
            <a:extLst>
              <a:ext uri="{FF2B5EF4-FFF2-40B4-BE49-F238E27FC236}">
                <a16:creationId xmlns:a16="http://schemas.microsoft.com/office/drawing/2014/main" id="{A7FE4424-3688-CD4A-90F0-FFFCAE5DF7DD}"/>
              </a:ext>
            </a:extLst>
          </p:cNvPr>
          <p:cNvCxnSpPr>
            <a:cxnSpLocks/>
            <a:stCxn id="15" idx="0"/>
            <a:endCxn id="13" idx="0"/>
          </p:cNvCxnSpPr>
          <p:nvPr/>
        </p:nvCxnSpPr>
        <p:spPr>
          <a:xfrm rot="5400000" flipH="1" flipV="1">
            <a:off x="1607030" y="-418186"/>
            <a:ext cx="12700" cy="2353535"/>
          </a:xfrm>
          <a:prstGeom prst="curvedConnector3">
            <a:avLst>
              <a:gd name="adj1" fmla="val 1800000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弧形 1023">
            <a:extLst>
              <a:ext uri="{FF2B5EF4-FFF2-40B4-BE49-F238E27FC236}">
                <a16:creationId xmlns:a16="http://schemas.microsoft.com/office/drawing/2014/main" id="{21465264-BDCC-8C45-99F1-BB2B4B0B4E88}"/>
              </a:ext>
            </a:extLst>
          </p:cNvPr>
          <p:cNvCxnSpPr>
            <a:cxnSpLocks/>
            <a:stCxn id="14" idx="0"/>
            <a:endCxn id="38" idx="0"/>
          </p:cNvCxnSpPr>
          <p:nvPr/>
        </p:nvCxnSpPr>
        <p:spPr>
          <a:xfrm rot="16200000" flipH="1">
            <a:off x="6010386" y="-169377"/>
            <a:ext cx="504655" cy="2360572"/>
          </a:xfrm>
          <a:prstGeom prst="curvedConnector3">
            <a:avLst>
              <a:gd name="adj1" fmla="val -45298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CDF928-03DB-C746-AA71-BBED667F9B72}"/>
              </a:ext>
            </a:extLst>
          </p:cNvPr>
          <p:cNvSpPr txBox="1"/>
          <p:nvPr/>
        </p:nvSpPr>
        <p:spPr>
          <a:xfrm>
            <a:off x="6678027" y="322251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E56433-1155-9E45-A04A-F293993F8D77}"/>
              </a:ext>
            </a:extLst>
          </p:cNvPr>
          <p:cNvSpPr txBox="1"/>
          <p:nvPr/>
        </p:nvSpPr>
        <p:spPr>
          <a:xfrm>
            <a:off x="4326343" y="176517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53EC682-369F-8A4B-ACE9-E78F3C4EC692}"/>
              </a:ext>
            </a:extLst>
          </p:cNvPr>
          <p:cNvSpPr txBox="1"/>
          <p:nvPr/>
        </p:nvSpPr>
        <p:spPr>
          <a:xfrm>
            <a:off x="2027714" y="32244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249672-8F98-2C4E-A10A-C2D6D6A33210}"/>
              </a:ext>
            </a:extLst>
          </p:cNvPr>
          <p:cNvSpPr txBox="1"/>
          <p:nvPr/>
        </p:nvSpPr>
        <p:spPr>
          <a:xfrm>
            <a:off x="-325821" y="159828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</a:t>
            </a:r>
            <a:endParaRPr kumimoji="1" lang="zh-TW" altLang="en-US" dirty="0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3342F136-53CA-E442-9895-4CE4248E1B5F}"/>
              </a:ext>
            </a:extLst>
          </p:cNvPr>
          <p:cNvSpPr/>
          <p:nvPr/>
        </p:nvSpPr>
        <p:spPr>
          <a:xfrm>
            <a:off x="2110808" y="4594446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47AB84D2-8727-6C4A-9C26-024064B53884}"/>
              </a:ext>
            </a:extLst>
          </p:cNvPr>
          <p:cNvSpPr/>
          <p:nvPr/>
        </p:nvSpPr>
        <p:spPr>
          <a:xfrm>
            <a:off x="2520887" y="4170628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EC537B1B-8106-6341-8225-084D44351944}"/>
              </a:ext>
            </a:extLst>
          </p:cNvPr>
          <p:cNvSpPr/>
          <p:nvPr/>
        </p:nvSpPr>
        <p:spPr>
          <a:xfrm>
            <a:off x="3280979" y="4409803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6448D803-039F-2543-ABAD-396474EBFAE7}"/>
              </a:ext>
            </a:extLst>
          </p:cNvPr>
          <p:cNvSpPr/>
          <p:nvPr/>
        </p:nvSpPr>
        <p:spPr>
          <a:xfrm>
            <a:off x="1576525" y="4407870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F8ABC13-5B87-904D-BEF5-15670D157484}"/>
              </a:ext>
            </a:extLst>
          </p:cNvPr>
          <p:cNvSpPr/>
          <p:nvPr/>
        </p:nvSpPr>
        <p:spPr>
          <a:xfrm>
            <a:off x="1486001" y="6148481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6837497-60D3-9C41-BA31-A85C9007E158}"/>
              </a:ext>
            </a:extLst>
          </p:cNvPr>
          <p:cNvSpPr/>
          <p:nvPr/>
        </p:nvSpPr>
        <p:spPr>
          <a:xfrm>
            <a:off x="2838105" y="5937187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CBE772E1-E56E-C94C-9DA2-DCEB6718033C}"/>
              </a:ext>
            </a:extLst>
          </p:cNvPr>
          <p:cNvSpPr/>
          <p:nvPr/>
        </p:nvSpPr>
        <p:spPr>
          <a:xfrm>
            <a:off x="3675079" y="6128406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AD2B00B-DCD4-6648-AD35-25BEDD994BE7}"/>
              </a:ext>
            </a:extLst>
          </p:cNvPr>
          <p:cNvSpPr/>
          <p:nvPr/>
        </p:nvSpPr>
        <p:spPr>
          <a:xfrm>
            <a:off x="2171711" y="6046615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9AA8892C-8C53-C74B-8F70-9721EAFC6FDA}"/>
              </a:ext>
            </a:extLst>
          </p:cNvPr>
          <p:cNvCxnSpPr>
            <a:cxnSpLocks/>
            <a:stCxn id="49" idx="4"/>
            <a:endCxn id="53" idx="0"/>
          </p:cNvCxnSpPr>
          <p:nvPr/>
        </p:nvCxnSpPr>
        <p:spPr>
          <a:xfrm>
            <a:off x="1774525" y="4659870"/>
            <a:ext cx="595186" cy="1386745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499D293C-4EE5-004A-8080-AEB4CB5ABE82}"/>
              </a:ext>
            </a:extLst>
          </p:cNvPr>
          <p:cNvCxnSpPr>
            <a:cxnSpLocks/>
            <a:stCxn id="46" idx="4"/>
            <a:endCxn id="50" idx="0"/>
          </p:cNvCxnSpPr>
          <p:nvPr/>
        </p:nvCxnSpPr>
        <p:spPr>
          <a:xfrm flipH="1">
            <a:off x="1684001" y="4846446"/>
            <a:ext cx="624807" cy="1302035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BB265178-2AB5-E345-9F50-67A4D8EB7738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>
            <a:off x="2718887" y="4422628"/>
            <a:ext cx="317218" cy="1514559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A034EBD7-2139-7647-9B8E-231F51290677}"/>
              </a:ext>
            </a:extLst>
          </p:cNvPr>
          <p:cNvCxnSpPr>
            <a:cxnSpLocks/>
            <a:stCxn id="48" idx="4"/>
            <a:endCxn id="51" idx="0"/>
          </p:cNvCxnSpPr>
          <p:nvPr/>
        </p:nvCxnSpPr>
        <p:spPr>
          <a:xfrm flipH="1">
            <a:off x="3036105" y="4661803"/>
            <a:ext cx="442874" cy="1275384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28FE937-0453-4940-9666-988B11D03139}"/>
              </a:ext>
            </a:extLst>
          </p:cNvPr>
          <p:cNvSpPr txBox="1"/>
          <p:nvPr/>
        </p:nvSpPr>
        <p:spPr>
          <a:xfrm>
            <a:off x="1970261" y="380388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</a:t>
            </a:r>
            <a:r>
              <a:rPr lang="en-US" altLang="zh-TW" sz="1200" dirty="0"/>
              <a:t>M</a:t>
            </a:r>
            <a:r>
              <a:rPr kumimoji="1" lang="en-US" altLang="zh-TW" sz="1200" dirty="0"/>
              <a:t>odality (Query)</a:t>
            </a: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9445177-E0FD-634B-89A3-CC3AEF70E56E}"/>
              </a:ext>
            </a:extLst>
          </p:cNvPr>
          <p:cNvCxnSpPr>
            <a:cxnSpLocks/>
            <a:stCxn id="48" idx="4"/>
            <a:endCxn id="52" idx="0"/>
          </p:cNvCxnSpPr>
          <p:nvPr/>
        </p:nvCxnSpPr>
        <p:spPr>
          <a:xfrm>
            <a:off x="3478979" y="4661803"/>
            <a:ext cx="394100" cy="1466603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8741BE3-4122-6D44-A7F2-01B93F08AC2C}"/>
              </a:ext>
            </a:extLst>
          </p:cNvPr>
          <p:cNvSpPr txBox="1"/>
          <p:nvPr/>
        </p:nvSpPr>
        <p:spPr>
          <a:xfrm>
            <a:off x="1970261" y="651520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Context </a:t>
            </a:r>
            <a:r>
              <a:rPr lang="en-US" altLang="zh-TW" sz="1200" dirty="0"/>
              <a:t>Modality (Gallery)</a:t>
            </a:r>
            <a:endParaRPr kumimoji="1" lang="en-US" altLang="zh-TW" sz="1200" dirty="0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EB5F9C70-2C66-D14B-A1E1-1E5DA05D1C22}"/>
              </a:ext>
            </a:extLst>
          </p:cNvPr>
          <p:cNvSpPr/>
          <p:nvPr/>
        </p:nvSpPr>
        <p:spPr>
          <a:xfrm>
            <a:off x="5268815" y="4594446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657CFB27-B7A4-1C4E-9043-3D13B42DE21F}"/>
              </a:ext>
            </a:extLst>
          </p:cNvPr>
          <p:cNvSpPr/>
          <p:nvPr/>
        </p:nvSpPr>
        <p:spPr>
          <a:xfrm>
            <a:off x="5678894" y="4170628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1AA656C0-7F75-044E-AD7D-961C0953A1AB}"/>
              </a:ext>
            </a:extLst>
          </p:cNvPr>
          <p:cNvSpPr/>
          <p:nvPr/>
        </p:nvSpPr>
        <p:spPr>
          <a:xfrm>
            <a:off x="6438986" y="4409803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1424630A-13CD-DD4D-B1BF-6A2509FB56FF}"/>
              </a:ext>
            </a:extLst>
          </p:cNvPr>
          <p:cNvSpPr/>
          <p:nvPr/>
        </p:nvSpPr>
        <p:spPr>
          <a:xfrm>
            <a:off x="4734532" y="4407870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DC549842-D707-F545-A8DD-F63177714396}"/>
              </a:ext>
            </a:extLst>
          </p:cNvPr>
          <p:cNvSpPr/>
          <p:nvPr/>
        </p:nvSpPr>
        <p:spPr>
          <a:xfrm>
            <a:off x="4644008" y="6148481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BFAC2E00-2046-4E49-AFAF-965BBB6057A7}"/>
              </a:ext>
            </a:extLst>
          </p:cNvPr>
          <p:cNvSpPr/>
          <p:nvPr/>
        </p:nvSpPr>
        <p:spPr>
          <a:xfrm>
            <a:off x="5996112" y="5937187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57820274-15AE-4349-A422-915FE4B026BC}"/>
              </a:ext>
            </a:extLst>
          </p:cNvPr>
          <p:cNvSpPr/>
          <p:nvPr/>
        </p:nvSpPr>
        <p:spPr>
          <a:xfrm>
            <a:off x="6833086" y="6128406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B4FEEBED-C8A5-894E-BA96-F71535676DB2}"/>
              </a:ext>
            </a:extLst>
          </p:cNvPr>
          <p:cNvSpPr/>
          <p:nvPr/>
        </p:nvSpPr>
        <p:spPr>
          <a:xfrm>
            <a:off x="5329718" y="6046615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8D29986C-3CAE-0F47-861F-4BC36D5E4ADC}"/>
              </a:ext>
            </a:extLst>
          </p:cNvPr>
          <p:cNvCxnSpPr>
            <a:cxnSpLocks/>
            <a:stCxn id="72" idx="0"/>
            <a:endCxn id="71" idx="4"/>
          </p:cNvCxnSpPr>
          <p:nvPr/>
        </p:nvCxnSpPr>
        <p:spPr>
          <a:xfrm flipV="1">
            <a:off x="4842008" y="4659870"/>
            <a:ext cx="90524" cy="1488611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AD5A0BC4-DB53-E447-B6C5-C4BA61DB5891}"/>
              </a:ext>
            </a:extLst>
          </p:cNvPr>
          <p:cNvCxnSpPr>
            <a:cxnSpLocks/>
            <a:stCxn id="74" idx="0"/>
            <a:endCxn id="68" idx="4"/>
          </p:cNvCxnSpPr>
          <p:nvPr/>
        </p:nvCxnSpPr>
        <p:spPr>
          <a:xfrm flipH="1" flipV="1">
            <a:off x="5466815" y="4846446"/>
            <a:ext cx="1564271" cy="1281960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25331875-AF14-0040-9793-4FA9B5BB92C2}"/>
              </a:ext>
            </a:extLst>
          </p:cNvPr>
          <p:cNvSpPr txBox="1"/>
          <p:nvPr/>
        </p:nvSpPr>
        <p:spPr>
          <a:xfrm>
            <a:off x="5128268" y="380388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</a:t>
            </a:r>
            <a:r>
              <a:rPr lang="en-US" altLang="zh-TW" sz="1200" dirty="0"/>
              <a:t>M</a:t>
            </a:r>
            <a:r>
              <a:rPr kumimoji="1" lang="en-US" altLang="zh-TW" sz="1200" dirty="0"/>
              <a:t>odality (</a:t>
            </a:r>
            <a:r>
              <a:rPr lang="en-US" altLang="zh-TW" sz="1200" dirty="0"/>
              <a:t>Gallery</a:t>
            </a:r>
            <a:r>
              <a:rPr kumimoji="1" lang="en-US" altLang="zh-TW" sz="1200" dirty="0"/>
              <a:t>)</a:t>
            </a: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671BBAB-0902-854E-8E78-8B687B4DA821}"/>
              </a:ext>
            </a:extLst>
          </p:cNvPr>
          <p:cNvCxnSpPr>
            <a:cxnSpLocks/>
            <a:stCxn id="75" idx="0"/>
            <a:endCxn id="68" idx="4"/>
          </p:cNvCxnSpPr>
          <p:nvPr/>
        </p:nvCxnSpPr>
        <p:spPr>
          <a:xfrm flipH="1" flipV="1">
            <a:off x="5466815" y="4846446"/>
            <a:ext cx="60903" cy="1200169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C0F8ABA-2919-8848-AA0A-E3B90F579034}"/>
              </a:ext>
            </a:extLst>
          </p:cNvPr>
          <p:cNvSpPr txBox="1"/>
          <p:nvPr/>
        </p:nvSpPr>
        <p:spPr>
          <a:xfrm>
            <a:off x="5128268" y="651520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Context </a:t>
            </a:r>
            <a:r>
              <a:rPr lang="en-US" altLang="zh-TW" sz="1200" dirty="0"/>
              <a:t>Modality (Query)</a:t>
            </a:r>
            <a:endParaRPr kumimoji="1" lang="en-US" altLang="zh-TW" sz="1200" dirty="0"/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971E1FDE-B23C-0142-AED0-BB44076ECA06}"/>
              </a:ext>
            </a:extLst>
          </p:cNvPr>
          <p:cNvCxnSpPr>
            <a:cxnSpLocks/>
            <a:stCxn id="73" idx="0"/>
            <a:endCxn id="69" idx="4"/>
          </p:cNvCxnSpPr>
          <p:nvPr/>
        </p:nvCxnSpPr>
        <p:spPr>
          <a:xfrm flipH="1" flipV="1">
            <a:off x="5876894" y="4422628"/>
            <a:ext cx="317218" cy="1514559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FAFDACC3-159B-3047-9810-1F8F9E164B8F}"/>
              </a:ext>
            </a:extLst>
          </p:cNvPr>
          <p:cNvCxnSpPr>
            <a:cxnSpLocks/>
            <a:stCxn id="74" idx="0"/>
            <a:endCxn id="70" idx="4"/>
          </p:cNvCxnSpPr>
          <p:nvPr/>
        </p:nvCxnSpPr>
        <p:spPr>
          <a:xfrm flipH="1" flipV="1">
            <a:off x="6636986" y="4661803"/>
            <a:ext cx="394100" cy="1466603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69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54">
            <a:extLst>
              <a:ext uri="{FF2B5EF4-FFF2-40B4-BE49-F238E27FC236}">
                <a16:creationId xmlns:a16="http://schemas.microsoft.com/office/drawing/2014/main" id="{4C4147BA-38D4-B445-9E39-2F0FB9046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769650"/>
              </p:ext>
            </p:extLst>
          </p:nvPr>
        </p:nvGraphicFramePr>
        <p:xfrm>
          <a:off x="2369078" y="3817589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45875231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374391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8963937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24751868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19972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223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49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570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FF6EDED-2D1A-B145-960D-B0C83DD00073}"/>
                  </a:ext>
                </a:extLst>
              </p:cNvPr>
              <p:cNvSpPr/>
              <p:nvPr/>
            </p:nvSpPr>
            <p:spPr>
              <a:xfrm rot="16200000">
                <a:off x="1528842" y="4286423"/>
                <a:ext cx="9781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/>
                  <a:t>Face Pixels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FF6EDED-2D1A-B145-960D-B0C83DD00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28842" y="4286423"/>
                <a:ext cx="97815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27A7145-3910-E644-AFE9-B64BB75D760D}"/>
                  </a:ext>
                </a:extLst>
              </p:cNvPr>
              <p:cNvSpPr/>
              <p:nvPr/>
            </p:nvSpPr>
            <p:spPr>
              <a:xfrm>
                <a:off x="2606132" y="3171258"/>
                <a:ext cx="11062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>
                    <a:latin typeface="Cambria Math" panose="02040503050406030204" pitchFamily="18" charset="0"/>
                  </a:rPr>
                  <a:t>Context Pixels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27A7145-3910-E644-AFE9-B64BB75D7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132" y="3171258"/>
                <a:ext cx="1106265" cy="646331"/>
              </a:xfrm>
              <a:prstGeom prst="rect">
                <a:avLst/>
              </a:prstGeom>
              <a:blipFill>
                <a:blip r:embed="rId3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0ED3AE4-2176-3442-BA12-4EF9FB040E44}"/>
                  </a:ext>
                </a:extLst>
              </p:cNvPr>
              <p:cNvSpPr txBox="1"/>
              <p:nvPr/>
            </p:nvSpPr>
            <p:spPr>
              <a:xfrm>
                <a:off x="2234221" y="5446881"/>
                <a:ext cx="1850089" cy="889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altLang="zh-TW" sz="12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Face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200" dirty="0"/>
                  <a:t> Context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(Fully Connected Graph)</a:t>
                </a:r>
                <a:endParaRPr kumimoji="1" lang="zh-TW" altLang="en-US" sz="1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0ED3AE4-2176-3442-BA12-4EF9FB04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221" y="5446881"/>
                <a:ext cx="1850089" cy="889154"/>
              </a:xfrm>
              <a:prstGeom prst="rect">
                <a:avLst/>
              </a:prstGeom>
              <a:blipFill>
                <a:blip r:embed="rId4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DE462883-F3D2-1F41-9C6C-CB95DF3F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345043" y="-459432"/>
            <a:ext cx="3413937" cy="24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15D0C25C-8ADC-6E4C-86F9-1745E750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19291"/>
              </p:ext>
            </p:extLst>
          </p:nvPr>
        </p:nvGraphicFramePr>
        <p:xfrm>
          <a:off x="359900" y="-454670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2" name="Google Shape;163;p25">
            <a:extLst>
              <a:ext uri="{FF2B5EF4-FFF2-40B4-BE49-F238E27FC236}">
                <a16:creationId xmlns:a16="http://schemas.microsoft.com/office/drawing/2014/main" id="{78786F5C-028A-EA4B-A326-890418AC14D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911" t="1878" r="83020" b="75572"/>
          <a:stretch/>
        </p:blipFill>
        <p:spPr>
          <a:xfrm>
            <a:off x="5179196" y="-448598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BFB503AB-1ADD-ED4E-8CBD-BCAF146F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10668"/>
              </p:ext>
            </p:extLst>
          </p:nvPr>
        </p:nvGraphicFramePr>
        <p:xfrm>
          <a:off x="5148064" y="-44990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4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4088CB0-9C43-7B40-88B7-A4ECA3A79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4059678" y="996546"/>
            <a:ext cx="782903" cy="10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50F47431-B29E-EB46-BCC4-7028AEDE096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8194" t="5985" r="88394" b="87081"/>
          <a:stretch/>
        </p:blipFill>
        <p:spPr>
          <a:xfrm>
            <a:off x="4051859" y="-459432"/>
            <a:ext cx="798542" cy="839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接點: 弧形 1023">
            <a:extLst>
              <a:ext uri="{FF2B5EF4-FFF2-40B4-BE49-F238E27FC236}">
                <a16:creationId xmlns:a16="http://schemas.microsoft.com/office/drawing/2014/main" id="{A7FE4424-3688-CD4A-90F0-FFFCAE5DF7DD}"/>
              </a:ext>
            </a:extLst>
          </p:cNvPr>
          <p:cNvCxnSpPr>
            <a:cxnSpLocks/>
            <a:stCxn id="15" idx="0"/>
            <a:endCxn id="13" idx="0"/>
          </p:cNvCxnSpPr>
          <p:nvPr/>
        </p:nvCxnSpPr>
        <p:spPr>
          <a:xfrm rot="16200000" flipH="1">
            <a:off x="5645335" y="-1653637"/>
            <a:ext cx="9524" cy="2397934"/>
          </a:xfrm>
          <a:prstGeom prst="curvedConnector3">
            <a:avLst>
              <a:gd name="adj1" fmla="val -2400252"/>
            </a:avLst>
          </a:prstGeom>
          <a:ln w="19050">
            <a:solidFill>
              <a:srgbClr val="0093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弧形 1023">
            <a:extLst>
              <a:ext uri="{FF2B5EF4-FFF2-40B4-BE49-F238E27FC236}">
                <a16:creationId xmlns:a16="http://schemas.microsoft.com/office/drawing/2014/main" id="{21465264-BDCC-8C45-99F1-BB2B4B0B4E88}"/>
              </a:ext>
            </a:extLst>
          </p:cNvPr>
          <p:cNvCxnSpPr>
            <a:cxnSpLocks/>
            <a:stCxn id="14" idx="2"/>
            <a:endCxn id="11" idx="2"/>
          </p:cNvCxnSpPr>
          <p:nvPr/>
        </p:nvCxnSpPr>
        <p:spPr>
          <a:xfrm rot="5400000" flipH="1">
            <a:off x="3242112" y="794118"/>
            <a:ext cx="27806" cy="2390230"/>
          </a:xfrm>
          <a:prstGeom prst="curvedConnector3">
            <a:avLst>
              <a:gd name="adj1" fmla="val -822125"/>
            </a:avLst>
          </a:prstGeom>
          <a:ln w="19050">
            <a:solidFill>
              <a:srgbClr val="0093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CDF928-03DB-C746-AA71-BBED667F9B72}"/>
              </a:ext>
            </a:extLst>
          </p:cNvPr>
          <p:cNvSpPr txBox="1"/>
          <p:nvPr/>
        </p:nvSpPr>
        <p:spPr>
          <a:xfrm>
            <a:off x="1304816" y="216168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28D4B63-2E82-8146-B7C2-4A742DE40D57}"/>
              </a:ext>
            </a:extLst>
          </p:cNvPr>
          <p:cNvSpPr txBox="1"/>
          <p:nvPr/>
        </p:nvSpPr>
        <p:spPr>
          <a:xfrm>
            <a:off x="6092980" y="216168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E56433-1155-9E45-A04A-F293993F8D77}"/>
              </a:ext>
            </a:extLst>
          </p:cNvPr>
          <p:cNvSpPr txBox="1"/>
          <p:nvPr/>
        </p:nvSpPr>
        <p:spPr>
          <a:xfrm>
            <a:off x="3695978" y="50374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</a:t>
            </a:r>
            <a:endParaRPr kumimoji="1" lang="zh-TW" altLang="en-US" dirty="0"/>
          </a:p>
        </p:txBody>
      </p:sp>
      <p:graphicFrame>
        <p:nvGraphicFramePr>
          <p:cNvPr id="22" name="表格 54">
            <a:extLst>
              <a:ext uri="{FF2B5EF4-FFF2-40B4-BE49-F238E27FC236}">
                <a16:creationId xmlns:a16="http://schemas.microsoft.com/office/drawing/2014/main" id="{8ED3D42F-FEC8-C94E-B5F7-0BFC4602F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237899"/>
              </p:ext>
            </p:extLst>
          </p:nvPr>
        </p:nvGraphicFramePr>
        <p:xfrm>
          <a:off x="6444208" y="3817589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45875231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374391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8963937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24751868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19972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223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49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570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93529C0-5953-F245-B9B9-13C37D2D422B}"/>
                  </a:ext>
                </a:extLst>
              </p:cNvPr>
              <p:cNvSpPr/>
              <p:nvPr/>
            </p:nvSpPr>
            <p:spPr>
              <a:xfrm rot="16200000">
                <a:off x="5603972" y="4286423"/>
                <a:ext cx="9781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/>
                  <a:t>Face Pixels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93529C0-5953-F245-B9B9-13C37D2D4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3972" y="4286423"/>
                <a:ext cx="97815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91ACC9C-136C-C544-91FB-B7528C8F8F9F}"/>
                  </a:ext>
                </a:extLst>
              </p:cNvPr>
              <p:cNvSpPr/>
              <p:nvPr/>
            </p:nvSpPr>
            <p:spPr>
              <a:xfrm>
                <a:off x="6681262" y="3171258"/>
                <a:ext cx="11062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>
                    <a:latin typeface="Cambria Math" panose="02040503050406030204" pitchFamily="18" charset="0"/>
                  </a:rPr>
                  <a:t>Context Pixels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91ACC9C-136C-C544-91FB-B7528C8F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262" y="3171258"/>
                <a:ext cx="110626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5C7A056-8EDF-8A4F-8EA5-B1A512773F1E}"/>
                  </a:ext>
                </a:extLst>
              </p:cNvPr>
              <p:cNvSpPr txBox="1"/>
              <p:nvPr/>
            </p:nvSpPr>
            <p:spPr>
              <a:xfrm>
                <a:off x="6309351" y="5446881"/>
                <a:ext cx="1850089" cy="889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altLang="zh-TW" sz="12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Face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200" dirty="0"/>
                  <a:t> Context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(Fully Connected Graph)</a:t>
                </a:r>
                <a:endParaRPr kumimoji="1" lang="zh-TW" altLang="en-US" sz="12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5C7A056-8EDF-8A4F-8EA5-B1A51277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51" y="5446881"/>
                <a:ext cx="1850089" cy="889154"/>
              </a:xfrm>
              <a:prstGeom prst="rect">
                <a:avLst/>
              </a:prstGeom>
              <a:blipFill>
                <a:blip r:embed="rId9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69FFFA9-A736-A348-A5CE-921A6C133B1C}"/>
              </a:ext>
            </a:extLst>
          </p:cNvPr>
          <p:cNvCxnSpPr>
            <a:cxnSpLocks/>
          </p:cNvCxnSpPr>
          <p:nvPr/>
        </p:nvCxnSpPr>
        <p:spPr>
          <a:xfrm>
            <a:off x="4422868" y="4653136"/>
            <a:ext cx="112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2031FB0-80D8-8F40-8B9C-1A84FA6AEB16}"/>
              </a:ext>
            </a:extLst>
          </p:cNvPr>
          <p:cNvSpPr txBox="1"/>
          <p:nvPr/>
        </p:nvSpPr>
        <p:spPr>
          <a:xfrm>
            <a:off x="4229721" y="3992374"/>
            <a:ext cx="1512168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200" dirty="0"/>
              <a:t>Bernoulli 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1200" dirty="0"/>
              <a:t>Sampling</a:t>
            </a:r>
            <a:endParaRPr kumimoji="1" lang="zh-TW" altLang="en-US" sz="12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415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Distributed Loss</a:t>
            </a:r>
            <a:endParaRPr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D3AAFC-2026-DE42-8FD3-F8BB74D88E8C}"/>
              </a:ext>
            </a:extLst>
          </p:cNvPr>
          <p:cNvCxnSpPr>
            <a:cxnSpLocks/>
          </p:cNvCxnSpPr>
          <p:nvPr/>
        </p:nvCxnSpPr>
        <p:spPr>
          <a:xfrm flipV="1">
            <a:off x="1475656" y="4293096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73054DE-C2EA-0545-BD50-9B30B6AC794E}"/>
              </a:ext>
            </a:extLst>
          </p:cNvPr>
          <p:cNvCxnSpPr>
            <a:cxnSpLocks/>
          </p:cNvCxnSpPr>
          <p:nvPr/>
        </p:nvCxnSpPr>
        <p:spPr>
          <a:xfrm>
            <a:off x="1475656" y="5589240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7D3864-B316-614B-81A2-78D5F1130605}"/>
              </a:ext>
            </a:extLst>
          </p:cNvPr>
          <p:cNvSpPr txBox="1"/>
          <p:nvPr/>
        </p:nvSpPr>
        <p:spPr>
          <a:xfrm>
            <a:off x="635433" y="3938533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L</a:t>
            </a:r>
            <a:r>
              <a:rPr kumimoji="1" lang="en-US" altLang="zh-TW" sz="1200" dirty="0"/>
              <a:t>ikelihood</a:t>
            </a:r>
            <a:endParaRPr kumimoji="1"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9C19B9-EE30-2F4C-A880-B3AC4817635C}"/>
              </a:ext>
            </a:extLst>
          </p:cNvPr>
          <p:cNvSpPr txBox="1"/>
          <p:nvPr/>
        </p:nvSpPr>
        <p:spPr>
          <a:xfrm>
            <a:off x="4427984" y="5450740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n</a:t>
            </a:r>
            <a:r>
              <a:rPr kumimoji="1" lang="en-US" altLang="zh-TW" sz="1200" dirty="0"/>
              <a:t>+1</a:t>
            </a:r>
            <a:r>
              <a:rPr lang="en-US" altLang="zh-TW" sz="1200" dirty="0"/>
              <a:t> bins</a:t>
            </a:r>
            <a:endParaRPr kumimoji="1" lang="en-US" altLang="zh-TW" sz="12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05FC00B-6503-2D4E-BF8E-326EC0B6A0FA}"/>
              </a:ext>
            </a:extLst>
          </p:cNvPr>
          <p:cNvCxnSpPr>
            <a:cxnSpLocks/>
          </p:cNvCxnSpPr>
          <p:nvPr/>
        </p:nvCxnSpPr>
        <p:spPr>
          <a:xfrm flipV="1">
            <a:off x="1835696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D1822EA-6A49-BF46-A30C-DF1490F0E265}"/>
              </a:ext>
            </a:extLst>
          </p:cNvPr>
          <p:cNvSpPr txBox="1"/>
          <p:nvPr/>
        </p:nvSpPr>
        <p:spPr>
          <a:xfrm>
            <a:off x="3009929" y="4077032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</a:rPr>
              <a:t>Target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396C969-91C3-AC45-994F-423E3460FD74}"/>
              </a:ext>
            </a:extLst>
          </p:cNvPr>
          <p:cNvCxnSpPr>
            <a:cxnSpLocks/>
          </p:cNvCxnSpPr>
          <p:nvPr/>
        </p:nvCxnSpPr>
        <p:spPr>
          <a:xfrm flipV="1">
            <a:off x="2181334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DFDD1EB-DB4F-094A-B30F-49ACCA26700A}"/>
              </a:ext>
            </a:extLst>
          </p:cNvPr>
          <p:cNvCxnSpPr>
            <a:cxnSpLocks/>
          </p:cNvCxnSpPr>
          <p:nvPr/>
        </p:nvCxnSpPr>
        <p:spPr>
          <a:xfrm flipV="1">
            <a:off x="2526972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07A230A-1F5C-F845-BCEB-6441B87EC29B}"/>
              </a:ext>
            </a:extLst>
          </p:cNvPr>
          <p:cNvCxnSpPr>
            <a:cxnSpLocks/>
          </p:cNvCxnSpPr>
          <p:nvPr/>
        </p:nvCxnSpPr>
        <p:spPr>
          <a:xfrm flipV="1">
            <a:off x="2872610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077BD61-A104-3B49-BE36-63DED7E8CAB2}"/>
              </a:ext>
            </a:extLst>
          </p:cNvPr>
          <p:cNvCxnSpPr>
            <a:cxnSpLocks/>
          </p:cNvCxnSpPr>
          <p:nvPr/>
        </p:nvCxnSpPr>
        <p:spPr>
          <a:xfrm flipV="1">
            <a:off x="3218248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D735B07-A648-484C-A65F-083B64C652C1}"/>
              </a:ext>
            </a:extLst>
          </p:cNvPr>
          <p:cNvCxnSpPr>
            <a:cxnSpLocks/>
          </p:cNvCxnSpPr>
          <p:nvPr/>
        </p:nvCxnSpPr>
        <p:spPr>
          <a:xfrm flipV="1">
            <a:off x="3563888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C0D3BC6-4CF9-1347-8238-12AC3B024AF6}"/>
              </a:ext>
            </a:extLst>
          </p:cNvPr>
          <p:cNvCxnSpPr>
            <a:cxnSpLocks/>
          </p:cNvCxnSpPr>
          <p:nvPr/>
        </p:nvCxnSpPr>
        <p:spPr>
          <a:xfrm flipV="1">
            <a:off x="4239306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89C7689-6B06-A24B-AAC8-2AAEC25A680F}"/>
              </a:ext>
            </a:extLst>
          </p:cNvPr>
          <p:cNvCxnSpPr>
            <a:cxnSpLocks/>
          </p:cNvCxnSpPr>
          <p:nvPr/>
        </p:nvCxnSpPr>
        <p:spPr>
          <a:xfrm flipV="1">
            <a:off x="4584946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089DA976-8944-454B-8EFB-9D0E6808F227}"/>
              </a:ext>
            </a:extLst>
          </p:cNvPr>
          <p:cNvSpPr txBox="1"/>
          <p:nvPr/>
        </p:nvSpPr>
        <p:spPr>
          <a:xfrm>
            <a:off x="3505878" y="5162868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…</a:t>
            </a:r>
            <a:endParaRPr kumimoji="1"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8D1F469-F02A-8240-AF3A-63A970EFF4CF}"/>
              </a:ext>
            </a:extLst>
          </p:cNvPr>
          <p:cNvSpPr txBox="1"/>
          <p:nvPr/>
        </p:nvSpPr>
        <p:spPr>
          <a:xfrm>
            <a:off x="1259633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0</a:t>
            </a:r>
            <a:endParaRPr kumimoji="1" lang="zh-TW" altLang="en-US" sz="1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A23B815-CFF5-1A41-B3EF-AFAFA754F8FA}"/>
              </a:ext>
            </a:extLst>
          </p:cNvPr>
          <p:cNvSpPr txBox="1"/>
          <p:nvPr/>
        </p:nvSpPr>
        <p:spPr>
          <a:xfrm>
            <a:off x="1619674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1</a:t>
            </a:r>
            <a:endParaRPr kumimoji="1" lang="zh-TW" altLang="en-US" sz="1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2571E3D-0515-E847-AD22-C3FC4EDE96F6}"/>
              </a:ext>
            </a:extLst>
          </p:cNvPr>
          <p:cNvSpPr txBox="1"/>
          <p:nvPr/>
        </p:nvSpPr>
        <p:spPr>
          <a:xfrm>
            <a:off x="1965312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2</a:t>
            </a:r>
            <a:endParaRPr kumimoji="1" lang="zh-TW" altLang="en-US" sz="1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D7D5020-4BE4-B54F-BEDB-A74E7C96279D}"/>
              </a:ext>
            </a:extLst>
          </p:cNvPr>
          <p:cNvSpPr txBox="1"/>
          <p:nvPr/>
        </p:nvSpPr>
        <p:spPr>
          <a:xfrm>
            <a:off x="2302895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3</a:t>
            </a:r>
            <a:endParaRPr kumimoji="1" lang="zh-TW" altLang="en-US" sz="1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AB2023A-9D29-3F43-A4FF-C31125C0B3DF}"/>
              </a:ext>
            </a:extLst>
          </p:cNvPr>
          <p:cNvSpPr txBox="1"/>
          <p:nvPr/>
        </p:nvSpPr>
        <p:spPr>
          <a:xfrm>
            <a:off x="2649888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4</a:t>
            </a:r>
            <a:endParaRPr kumimoji="1" lang="zh-TW" altLang="en-US" sz="1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DED0BDD-1132-DC4C-B999-C7FD62CC8848}"/>
              </a:ext>
            </a:extLst>
          </p:cNvPr>
          <p:cNvSpPr txBox="1"/>
          <p:nvPr/>
        </p:nvSpPr>
        <p:spPr>
          <a:xfrm>
            <a:off x="3009929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5</a:t>
            </a:r>
            <a:endParaRPr kumimoji="1" lang="zh-TW" altLang="en-US" sz="12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9A0FA1B-F90C-DB4E-956E-4737850C7855}"/>
              </a:ext>
            </a:extLst>
          </p:cNvPr>
          <p:cNvSpPr txBox="1"/>
          <p:nvPr/>
        </p:nvSpPr>
        <p:spPr>
          <a:xfrm>
            <a:off x="3355568" y="5647368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6</a:t>
            </a:r>
            <a:endParaRPr kumimoji="1" lang="zh-TW" altLang="en-US" sz="1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DF6351-EB18-8C4B-A3AE-CA77C8EECDB1}"/>
              </a:ext>
            </a:extLst>
          </p:cNvPr>
          <p:cNvSpPr txBox="1"/>
          <p:nvPr/>
        </p:nvSpPr>
        <p:spPr>
          <a:xfrm>
            <a:off x="4017542" y="5646451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n</a:t>
            </a:r>
            <a:endParaRPr kumimoji="1" lang="zh-TW" altLang="en-US" sz="1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48C7BC1-3D32-E94C-8087-611D82AE2985}"/>
              </a:ext>
            </a:extLst>
          </p:cNvPr>
          <p:cNvSpPr txBox="1"/>
          <p:nvPr/>
        </p:nvSpPr>
        <p:spPr>
          <a:xfrm>
            <a:off x="4298371" y="5650784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n</a:t>
            </a:r>
            <a:r>
              <a:rPr kumimoji="1" lang="en-US" altLang="zh-TW" sz="1200" dirty="0"/>
              <a:t>+1</a:t>
            </a:r>
            <a:endParaRPr kumimoji="1" lang="zh-TW" altLang="en-US" sz="12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88D5C0C-7F92-EA4D-90A0-DEF020C9DC63}"/>
              </a:ext>
            </a:extLst>
          </p:cNvPr>
          <p:cNvSpPr/>
          <p:nvPr/>
        </p:nvSpPr>
        <p:spPr>
          <a:xfrm>
            <a:off x="2526971" y="4437113"/>
            <a:ext cx="345633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曲線接點 42">
            <a:extLst>
              <a:ext uri="{FF2B5EF4-FFF2-40B4-BE49-F238E27FC236}">
                <a16:creationId xmlns:a16="http://schemas.microsoft.com/office/drawing/2014/main" id="{4E7EF687-EC4C-DD48-8AB7-02098B752DA3}"/>
              </a:ext>
            </a:extLst>
          </p:cNvPr>
          <p:cNvCxnSpPr>
            <a:cxnSpLocks/>
            <a:stCxn id="25" idx="2"/>
            <a:endCxn id="11" idx="7"/>
          </p:cNvCxnSpPr>
          <p:nvPr/>
        </p:nvCxnSpPr>
        <p:spPr>
          <a:xfrm rot="5400000">
            <a:off x="3135320" y="4040699"/>
            <a:ext cx="315079" cy="94174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E60BBC81-7722-1D4E-A09C-F41A41F5571D}"/>
              </a:ext>
            </a:extLst>
          </p:cNvPr>
          <p:cNvCxnSpPr>
            <a:cxnSpLocks/>
          </p:cNvCxnSpPr>
          <p:nvPr/>
        </p:nvCxnSpPr>
        <p:spPr>
          <a:xfrm>
            <a:off x="1475656" y="4869240"/>
            <a:ext cx="309634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491C0E3-7C06-5A40-82A0-CE89823F99E2}"/>
              </a:ext>
            </a:extLst>
          </p:cNvPr>
          <p:cNvSpPr txBox="1"/>
          <p:nvPr/>
        </p:nvSpPr>
        <p:spPr>
          <a:xfrm>
            <a:off x="1475653" y="2453464"/>
            <a:ext cx="4482444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Regression Targets: [0, 1, 2, 3, 4, …, n]</a:t>
            </a:r>
            <a:endParaRPr kumimoji="1" lang="zh-TW" altLang="en-US" i="1" dirty="0"/>
          </a:p>
        </p:txBody>
      </p:sp>
      <p:sp>
        <p:nvSpPr>
          <p:cNvPr id="57" name="向下箭號 56">
            <a:extLst>
              <a:ext uri="{FF2B5EF4-FFF2-40B4-BE49-F238E27FC236}">
                <a16:creationId xmlns:a16="http://schemas.microsoft.com/office/drawing/2014/main" id="{6A6F9B7E-5E88-2F4D-9473-22AA36AF1789}"/>
              </a:ext>
            </a:extLst>
          </p:cNvPr>
          <p:cNvSpPr/>
          <p:nvPr/>
        </p:nvSpPr>
        <p:spPr>
          <a:xfrm>
            <a:off x="3507803" y="3208752"/>
            <a:ext cx="41814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E44B36F-C087-674B-8FFB-EBB1FBE1F5A5}"/>
              </a:ext>
            </a:extLst>
          </p:cNvPr>
          <p:cNvSpPr txBox="1"/>
          <p:nvPr/>
        </p:nvSpPr>
        <p:spPr>
          <a:xfrm>
            <a:off x="3649071" y="3306222"/>
            <a:ext cx="28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 into n +1 bins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5794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立方體 31">
            <a:extLst>
              <a:ext uri="{FF2B5EF4-FFF2-40B4-BE49-F238E27FC236}">
                <a16:creationId xmlns:a16="http://schemas.microsoft.com/office/drawing/2014/main" id="{F4ADBDFC-7E9E-1942-B89A-87398B7B784B}"/>
              </a:ext>
            </a:extLst>
          </p:cNvPr>
          <p:cNvSpPr/>
          <p:nvPr/>
        </p:nvSpPr>
        <p:spPr>
          <a:xfrm>
            <a:off x="2861670" y="4870537"/>
            <a:ext cx="1548000" cy="1535789"/>
          </a:xfrm>
          <a:prstGeom prst="cube">
            <a:avLst>
              <a:gd name="adj" fmla="val 27273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立方體 28">
            <a:extLst>
              <a:ext uri="{FF2B5EF4-FFF2-40B4-BE49-F238E27FC236}">
                <a16:creationId xmlns:a16="http://schemas.microsoft.com/office/drawing/2014/main" id="{BA6E8010-33C1-B64F-812E-859E4ED0EFEB}"/>
              </a:ext>
            </a:extLst>
          </p:cNvPr>
          <p:cNvSpPr/>
          <p:nvPr/>
        </p:nvSpPr>
        <p:spPr>
          <a:xfrm>
            <a:off x="2843808" y="2973331"/>
            <a:ext cx="1548000" cy="1535789"/>
          </a:xfrm>
          <a:prstGeom prst="cube">
            <a:avLst>
              <a:gd name="adj" fmla="val 2727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600" dirty="0"/>
              <a:t>CMGCN – Approach (2 / 5) 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an cross-modality affinity graph to model the relations between different modalities</a:t>
            </a:r>
          </a:p>
          <a:p>
            <a:pPr lvl="1" algn="just">
              <a:spcBef>
                <a:spcPts val="1200"/>
              </a:spcBef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pixel will be regarded as a vertex</a:t>
            </a:r>
          </a:p>
          <a:p>
            <a:pPr lvl="1" algn="just">
              <a:spcBef>
                <a:spcPts val="1200"/>
              </a:spcBef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similarity between each pair of </a:t>
            </a:r>
            <a:r>
              <a:rPr lang="en-US" altLang="zh-TW" sz="2000" dirty="0"/>
              <a:t>vertices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/>
              <p:nvPr/>
            </p:nvSpPr>
            <p:spPr>
              <a:xfrm>
                <a:off x="4391808" y="5557733"/>
                <a:ext cx="1535805" cy="12151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200" dirty="0"/>
                  <a:t>: height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200" dirty="0"/>
                  <a:t>: width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1200" dirty="0"/>
                  <a:t>: embedding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face features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context features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</m:oMath>
                </a14:m>
                <a:r>
                  <a:rPr lang="en-US" altLang="zh-TW" sz="1200" dirty="0"/>
                  <a:t>: affinity graph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808" y="5557733"/>
                <a:ext cx="1535805" cy="1215141"/>
              </a:xfrm>
              <a:prstGeom prst="rect">
                <a:avLst/>
              </a:prstGeom>
              <a:blipFill>
                <a:blip r:embed="rId3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投影片編號版面配置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85</a:t>
            </a:fld>
            <a:endParaRPr lang="en-US" altLang="ja-JP" dirty="0"/>
          </a:p>
        </p:txBody>
      </p:sp>
      <p:sp>
        <p:nvSpPr>
          <p:cNvPr id="9" name="流程圖: 人工作業 2">
            <a:extLst>
              <a:ext uri="{FF2B5EF4-FFF2-40B4-BE49-F238E27FC236}">
                <a16:creationId xmlns:a16="http://schemas.microsoft.com/office/drawing/2014/main" id="{EAA789B5-543A-2C45-9FFC-9B7527929567}"/>
              </a:ext>
            </a:extLst>
          </p:cNvPr>
          <p:cNvSpPr/>
          <p:nvPr/>
        </p:nvSpPr>
        <p:spPr>
          <a:xfrm rot="16200000">
            <a:off x="1189176" y="3495559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人工作業 6">
            <a:extLst>
              <a:ext uri="{FF2B5EF4-FFF2-40B4-BE49-F238E27FC236}">
                <a16:creationId xmlns:a16="http://schemas.microsoft.com/office/drawing/2014/main" id="{35A3B6E0-B16D-EA4B-909C-4901133A2D31}"/>
              </a:ext>
            </a:extLst>
          </p:cNvPr>
          <p:cNvSpPr/>
          <p:nvPr/>
        </p:nvSpPr>
        <p:spPr>
          <a:xfrm rot="16200000">
            <a:off x="1189216" y="5402527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0FACBFD-C2AB-2149-B1B5-E19D969D4DE0}"/>
              </a:ext>
            </a:extLst>
          </p:cNvPr>
          <p:cNvSpPr txBox="1"/>
          <p:nvPr/>
        </p:nvSpPr>
        <p:spPr>
          <a:xfrm>
            <a:off x="748152" y="4317253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C527BD7-9C93-D64B-865A-2662108CF1DD}"/>
              </a:ext>
            </a:extLst>
          </p:cNvPr>
          <p:cNvSpPr txBox="1"/>
          <p:nvPr/>
        </p:nvSpPr>
        <p:spPr>
          <a:xfrm>
            <a:off x="676144" y="624834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cxnSp>
        <p:nvCxnSpPr>
          <p:cNvPr id="15" name="直線單箭頭接點 29">
            <a:extLst>
              <a:ext uri="{FF2B5EF4-FFF2-40B4-BE49-F238E27FC236}">
                <a16:creationId xmlns:a16="http://schemas.microsoft.com/office/drawing/2014/main" id="{D49AC492-011A-7B4B-9844-010E8DC739DC}"/>
              </a:ext>
            </a:extLst>
          </p:cNvPr>
          <p:cNvCxnSpPr>
            <a:cxnSpLocks/>
            <a:stCxn id="9" idx="2"/>
            <a:endCxn id="26" idx="1"/>
          </p:cNvCxnSpPr>
          <p:nvPr/>
        </p:nvCxnSpPr>
        <p:spPr>
          <a:xfrm>
            <a:off x="1999216" y="3945559"/>
            <a:ext cx="84459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29">
            <a:extLst>
              <a:ext uri="{FF2B5EF4-FFF2-40B4-BE49-F238E27FC236}">
                <a16:creationId xmlns:a16="http://schemas.microsoft.com/office/drawing/2014/main" id="{6134D5C3-5C64-5242-B40A-5F36EF71B878}"/>
              </a:ext>
            </a:extLst>
          </p:cNvPr>
          <p:cNvCxnSpPr>
            <a:cxnSpLocks/>
            <a:stCxn id="10" idx="2"/>
            <a:endCxn id="24" idx="1"/>
          </p:cNvCxnSpPr>
          <p:nvPr/>
        </p:nvCxnSpPr>
        <p:spPr>
          <a:xfrm>
            <a:off x="1999216" y="5852527"/>
            <a:ext cx="86060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表格 33">
            <a:extLst>
              <a:ext uri="{FF2B5EF4-FFF2-40B4-BE49-F238E27FC236}">
                <a16:creationId xmlns:a16="http://schemas.microsoft.com/office/drawing/2014/main" id="{DBF32B0D-6EDD-2D4C-A2A2-BDDBED847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912844"/>
              </p:ext>
            </p:extLst>
          </p:nvPr>
        </p:nvGraphicFramePr>
        <p:xfrm>
          <a:off x="6804512" y="3645288"/>
          <a:ext cx="2376000" cy="23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02694256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2513804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4628612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7424062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393935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6008081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85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05067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5093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6089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8366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7348"/>
                  </a:ext>
                </a:extLst>
              </a:tr>
            </a:tbl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D6A751-AF09-DC4A-9E5B-DAD3AC351CA0}"/>
              </a:ext>
            </a:extLst>
          </p:cNvPr>
          <p:cNvSpPr txBox="1"/>
          <p:nvPr/>
        </p:nvSpPr>
        <p:spPr>
          <a:xfrm>
            <a:off x="6804513" y="2867108"/>
            <a:ext cx="237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Affinity Graph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58E1E2-7527-BB48-993E-BED7FB00913E}"/>
                  </a:ext>
                </a:extLst>
              </p:cNvPr>
              <p:cNvSpPr txBox="1"/>
              <p:nvPr/>
            </p:nvSpPr>
            <p:spPr>
              <a:xfrm>
                <a:off x="7128416" y="3220552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zh-TW" dirty="0"/>
                  <a:t>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58E1E2-7527-BB48-993E-BED7FB00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416" y="3220552"/>
                <a:ext cx="1728192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圖片 23">
            <a:extLst>
              <a:ext uri="{FF2B5EF4-FFF2-40B4-BE49-F238E27FC236}">
                <a16:creationId xmlns:a16="http://schemas.microsoft.com/office/drawing/2014/main" id="{BE82E7C4-0A46-FC4D-BD66-592169B708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20" y="5294527"/>
            <a:ext cx="1116000" cy="111600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07D6045-9B48-7E41-8FF3-09F3C29AB4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387559"/>
            <a:ext cx="1123110" cy="1116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A31E3D9-691F-5E44-B0AD-2B5AD70EDA16}"/>
                  </a:ext>
                </a:extLst>
              </p:cNvPr>
              <p:cNvSpPr/>
              <p:nvPr/>
            </p:nvSpPr>
            <p:spPr>
              <a:xfrm>
                <a:off x="2478818" y="3532721"/>
                <a:ext cx="381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A31E3D9-691F-5E44-B0AD-2B5AD70ED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818" y="3532721"/>
                <a:ext cx="3810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4E6EB18-7E05-C946-BF96-32577B5E6E7D}"/>
                  </a:ext>
                </a:extLst>
              </p:cNvPr>
              <p:cNvSpPr/>
              <p:nvPr/>
            </p:nvSpPr>
            <p:spPr>
              <a:xfrm>
                <a:off x="3214862" y="4455752"/>
                <a:ext cx="425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A4E6EB18-7E05-C946-BF96-32577B5E6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862" y="4455752"/>
                <a:ext cx="4254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F0E3FFE-66ED-744B-88EA-96A49808771B}"/>
                  </a:ext>
                </a:extLst>
              </p:cNvPr>
              <p:cNvSpPr/>
              <p:nvPr/>
            </p:nvSpPr>
            <p:spPr>
              <a:xfrm>
                <a:off x="3984791" y="3157872"/>
                <a:ext cx="389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F0E3FFE-66ED-744B-88EA-96A498087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791" y="3157872"/>
                <a:ext cx="38914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向右箭號 32">
            <a:extLst>
              <a:ext uri="{FF2B5EF4-FFF2-40B4-BE49-F238E27FC236}">
                <a16:creationId xmlns:a16="http://schemas.microsoft.com/office/drawing/2014/main" id="{A0EC3DBE-A54A-9442-8F6E-8148FD200B88}"/>
              </a:ext>
            </a:extLst>
          </p:cNvPr>
          <p:cNvSpPr/>
          <p:nvPr/>
        </p:nvSpPr>
        <p:spPr>
          <a:xfrm>
            <a:off x="5072257" y="4095712"/>
            <a:ext cx="927536" cy="695923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BC44727-42B9-2A42-A3EF-367DBE44E87B}"/>
              </a:ext>
            </a:extLst>
          </p:cNvPr>
          <p:cNvSpPr/>
          <p:nvPr/>
        </p:nvSpPr>
        <p:spPr>
          <a:xfrm>
            <a:off x="4881839" y="4759305"/>
            <a:ext cx="1308371" cy="335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/>
              <a:t>Cosine-similarity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157F053-C153-6842-9191-DA3DF1D2EF5F}"/>
              </a:ext>
            </a:extLst>
          </p:cNvPr>
          <p:cNvSpPr txBox="1"/>
          <p:nvPr/>
        </p:nvSpPr>
        <p:spPr>
          <a:xfrm rot="16200000">
            <a:off x="5838564" y="468658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</a:t>
            </a:r>
            <a:endParaRPr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AFFC3EE-1DEC-CD4B-98DD-A4EFBBA82E66}"/>
              </a:ext>
            </a:extLst>
          </p:cNvPr>
          <p:cNvSpPr txBox="1"/>
          <p:nvPr/>
        </p:nvSpPr>
        <p:spPr>
          <a:xfrm>
            <a:off x="7119440" y="6074027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47295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altLang="zh-TW" sz="3200" dirty="0"/>
              <a:t>Cross-Modality Graph Convolutional Networks</a:t>
            </a:r>
            <a:br>
              <a:rPr lang="en-US" altLang="zh-TW" sz="3200" dirty="0"/>
            </a:br>
            <a:r>
              <a:rPr lang="en-US" altLang="zh-TW" sz="2400" dirty="0"/>
              <a:t>(CMGCN)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the visual clues from the face and context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representation may predict wrong weights and involve much irrelevant information.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representation explores the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different modalities to overcome the above problems.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C17559-6E00-420D-86DD-3D777D96ECE5}"/>
              </a:ext>
            </a:extLst>
          </p:cNvPr>
          <p:cNvSpPr/>
          <p:nvPr/>
        </p:nvSpPr>
        <p:spPr>
          <a:xfrm>
            <a:off x="6949168" y="1031063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GAP: Global Average Pooling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050385F-9689-A74B-BBB9-633DE0085949}"/>
              </a:ext>
            </a:extLst>
          </p:cNvPr>
          <p:cNvGrpSpPr/>
          <p:nvPr/>
        </p:nvGrpSpPr>
        <p:grpSpPr>
          <a:xfrm>
            <a:off x="395536" y="3429001"/>
            <a:ext cx="3744416" cy="3173884"/>
            <a:chOff x="395536" y="3429001"/>
            <a:chExt cx="3744416" cy="317388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8D36B1A-9960-5540-B3ED-2CA57DD16C9E}"/>
                </a:ext>
              </a:extLst>
            </p:cNvPr>
            <p:cNvSpPr/>
            <p:nvPr/>
          </p:nvSpPr>
          <p:spPr>
            <a:xfrm>
              <a:off x="1115656" y="3658662"/>
              <a:ext cx="360040" cy="7200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1BDD460-22B7-2342-A358-C491479E73B9}"/>
                </a:ext>
              </a:extLst>
            </p:cNvPr>
            <p:cNvSpPr/>
            <p:nvPr/>
          </p:nvSpPr>
          <p:spPr>
            <a:xfrm>
              <a:off x="1115656" y="5306742"/>
              <a:ext cx="360000" cy="720000"/>
            </a:xfrm>
            <a:prstGeom prst="rect">
              <a:avLst/>
            </a:prstGeom>
            <a:solidFill>
              <a:srgbClr val="F4B18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6130A26-3D78-DB43-A9B8-524547AEC36B}"/>
                </a:ext>
              </a:extLst>
            </p:cNvPr>
            <p:cNvSpPr txBox="1"/>
            <p:nvPr/>
          </p:nvSpPr>
          <p:spPr>
            <a:xfrm>
              <a:off x="671588" y="4374604"/>
              <a:ext cx="1248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/>
                <a:t>Face </a:t>
              </a:r>
            </a:p>
            <a:p>
              <a:pPr algn="ctr"/>
              <a:r>
                <a:rPr kumimoji="1" lang="en-US" altLang="zh-TW" sz="1400" dirty="0"/>
                <a:t>features</a:t>
              </a:r>
              <a:endParaRPr kumimoji="1" lang="zh-TW" altLang="en-US" sz="14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81D2EEF-8181-5D44-B6F9-9E941D032524}"/>
                </a:ext>
              </a:extLst>
            </p:cNvPr>
            <p:cNvSpPr txBox="1"/>
            <p:nvPr/>
          </p:nvSpPr>
          <p:spPr>
            <a:xfrm>
              <a:off x="664413" y="6022912"/>
              <a:ext cx="12552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C</a:t>
              </a:r>
              <a:r>
                <a:rPr kumimoji="1" lang="en-US" altLang="zh-TW" sz="1400" dirty="0"/>
                <a:t>ontext </a:t>
              </a:r>
            </a:p>
            <a:p>
              <a:pPr algn="ctr"/>
              <a:r>
                <a:rPr kumimoji="1" lang="en-US" altLang="zh-TW" sz="1400" dirty="0"/>
                <a:t>features</a:t>
              </a:r>
              <a:endParaRPr kumimoji="1" lang="zh-TW" altLang="en-US" sz="1400" dirty="0"/>
            </a:p>
          </p:txBody>
        </p:sp>
        <p:sp>
          <p:nvSpPr>
            <p:cNvPr id="21" name="流程圖: 人工作業 2">
              <a:extLst>
                <a:ext uri="{FF2B5EF4-FFF2-40B4-BE49-F238E27FC236}">
                  <a16:creationId xmlns:a16="http://schemas.microsoft.com/office/drawing/2014/main" id="{68CCD514-56C6-204D-8B43-1349655067F9}"/>
                </a:ext>
              </a:extLst>
            </p:cNvPr>
            <p:cNvSpPr/>
            <p:nvPr/>
          </p:nvSpPr>
          <p:spPr>
            <a:xfrm rot="16200000">
              <a:off x="2123748" y="3568703"/>
              <a:ext cx="720080" cy="900000"/>
            </a:xfrm>
            <a:prstGeom prst="flowChartManualOperati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Linear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流程圖: 人工作業 6">
              <a:extLst>
                <a:ext uri="{FF2B5EF4-FFF2-40B4-BE49-F238E27FC236}">
                  <a16:creationId xmlns:a16="http://schemas.microsoft.com/office/drawing/2014/main" id="{6597374F-D87A-2043-A2DC-1A9B982140FB}"/>
                </a:ext>
              </a:extLst>
            </p:cNvPr>
            <p:cNvSpPr/>
            <p:nvPr/>
          </p:nvSpPr>
          <p:spPr>
            <a:xfrm rot="16200000">
              <a:off x="2123788" y="5216742"/>
              <a:ext cx="720000" cy="900000"/>
            </a:xfrm>
            <a:prstGeom prst="flowChartManualOperation">
              <a:avLst/>
            </a:prstGeom>
            <a:solidFill>
              <a:srgbClr val="F4B18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Linear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D84496E4-4FBE-A543-9448-4982AFA778F5}"/>
                    </a:ext>
                  </a:extLst>
                </p:cNvPr>
                <p:cNvSpPr txBox="1"/>
                <p:nvPr/>
              </p:nvSpPr>
              <p:spPr>
                <a:xfrm>
                  <a:off x="3265676" y="3864813"/>
                  <a:ext cx="3600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D84496E4-4FBE-A543-9448-4982AFA778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676" y="3864813"/>
                  <a:ext cx="3600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C33B8793-3516-E54D-9DB1-734ACCA64852}"/>
                    </a:ext>
                  </a:extLst>
                </p:cNvPr>
                <p:cNvSpPr txBox="1"/>
                <p:nvPr/>
              </p:nvSpPr>
              <p:spPr>
                <a:xfrm>
                  <a:off x="3265676" y="5512853"/>
                  <a:ext cx="3600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C33B8793-3516-E54D-9DB1-734ACCA64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5676" y="5512853"/>
                  <a:ext cx="36004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FE0A0CFF-983D-7B42-B304-9CBE30A304D8}"/>
                </a:ext>
              </a:extLst>
            </p:cNvPr>
            <p:cNvCxnSpPr>
              <a:stCxn id="7" idx="3"/>
              <a:endCxn id="21" idx="0"/>
            </p:cNvCxnSpPr>
            <p:nvPr/>
          </p:nvCxnSpPr>
          <p:spPr>
            <a:xfrm>
              <a:off x="1475696" y="4018703"/>
              <a:ext cx="55809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箭頭接點 26">
              <a:extLst>
                <a:ext uri="{FF2B5EF4-FFF2-40B4-BE49-F238E27FC236}">
                  <a16:creationId xmlns:a16="http://schemas.microsoft.com/office/drawing/2014/main" id="{805C236A-8A8D-7642-B5FC-DBC0DD6D3AC4}"/>
                </a:ext>
              </a:extLst>
            </p:cNvPr>
            <p:cNvCxnSpPr>
              <a:cxnSpLocks/>
              <a:stCxn id="15" idx="3"/>
              <a:endCxn id="22" idx="0"/>
            </p:cNvCxnSpPr>
            <p:nvPr/>
          </p:nvCxnSpPr>
          <p:spPr>
            <a:xfrm>
              <a:off x="1475656" y="5666742"/>
              <a:ext cx="55813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箭頭接點 29">
              <a:extLst>
                <a:ext uri="{FF2B5EF4-FFF2-40B4-BE49-F238E27FC236}">
                  <a16:creationId xmlns:a16="http://schemas.microsoft.com/office/drawing/2014/main" id="{3D339F07-7B2D-384D-B394-D6386CE57DA4}"/>
                </a:ext>
              </a:extLst>
            </p:cNvPr>
            <p:cNvCxnSpPr>
              <a:cxnSpLocks/>
              <a:stCxn id="22" idx="2"/>
              <a:endCxn id="24" idx="1"/>
            </p:cNvCxnSpPr>
            <p:nvPr/>
          </p:nvCxnSpPr>
          <p:spPr>
            <a:xfrm>
              <a:off x="2933788" y="5666742"/>
              <a:ext cx="3318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箭頭接點 32">
              <a:extLst>
                <a:ext uri="{FF2B5EF4-FFF2-40B4-BE49-F238E27FC236}">
                  <a16:creationId xmlns:a16="http://schemas.microsoft.com/office/drawing/2014/main" id="{D9FB428C-F71F-B94F-B08C-B7BC0EF4C537}"/>
                </a:ext>
              </a:extLst>
            </p:cNvPr>
            <p:cNvCxnSpPr>
              <a:cxnSpLocks/>
              <a:stCxn id="21" idx="2"/>
              <a:endCxn id="23" idx="1"/>
            </p:cNvCxnSpPr>
            <p:nvPr/>
          </p:nvCxnSpPr>
          <p:spPr>
            <a:xfrm flipV="1">
              <a:off x="2933788" y="4018702"/>
              <a:ext cx="33188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接點 36">
              <a:extLst>
                <a:ext uri="{FF2B5EF4-FFF2-40B4-BE49-F238E27FC236}">
                  <a16:creationId xmlns:a16="http://schemas.microsoft.com/office/drawing/2014/main" id="{4865E963-14E7-C946-9722-7E712A4F9632}"/>
                </a:ext>
              </a:extLst>
            </p:cNvPr>
            <p:cNvCxnSpPr>
              <a:stCxn id="7" idx="0"/>
              <a:endCxn id="23" idx="0"/>
            </p:cNvCxnSpPr>
            <p:nvPr/>
          </p:nvCxnSpPr>
          <p:spPr>
            <a:xfrm rot="16200000" flipH="1">
              <a:off x="2267610" y="2686727"/>
              <a:ext cx="206151" cy="2150020"/>
            </a:xfrm>
            <a:prstGeom prst="bentConnector3">
              <a:avLst>
                <a:gd name="adj1" fmla="val -4189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肘形接點 37">
              <a:extLst>
                <a:ext uri="{FF2B5EF4-FFF2-40B4-BE49-F238E27FC236}">
                  <a16:creationId xmlns:a16="http://schemas.microsoft.com/office/drawing/2014/main" id="{D16997D3-693E-CA48-B8AC-64F61A0233AA}"/>
                </a:ext>
              </a:extLst>
            </p:cNvPr>
            <p:cNvCxnSpPr>
              <a:cxnSpLocks/>
              <a:stCxn id="15" idx="0"/>
              <a:endCxn id="24" idx="0"/>
            </p:cNvCxnSpPr>
            <p:nvPr/>
          </p:nvCxnSpPr>
          <p:spPr>
            <a:xfrm rot="16200000" flipH="1">
              <a:off x="2267620" y="4334777"/>
              <a:ext cx="206111" cy="2150040"/>
            </a:xfrm>
            <a:prstGeom prst="bentConnector3">
              <a:avLst>
                <a:gd name="adj1" fmla="val -4682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0C69757-435B-E648-9DB1-1737622DE65C}"/>
                </a:ext>
              </a:extLst>
            </p:cNvPr>
            <p:cNvSpPr/>
            <p:nvPr/>
          </p:nvSpPr>
          <p:spPr>
            <a:xfrm>
              <a:off x="755576" y="3429001"/>
              <a:ext cx="1080120" cy="31738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97F69183-3574-EF4B-AE1C-A9BB42076E83}"/>
                </a:ext>
              </a:extLst>
            </p:cNvPr>
            <p:cNvSpPr txBox="1"/>
            <p:nvPr/>
          </p:nvSpPr>
          <p:spPr>
            <a:xfrm rot="16200000">
              <a:off x="-79471" y="4703383"/>
              <a:ext cx="1257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>
                  <a:solidFill>
                    <a:srgbClr val="FF0000"/>
                  </a:solidFill>
                </a:rPr>
                <a:t>After GAP</a:t>
              </a:r>
              <a:endParaRPr kumimoji="1" lang="zh-TW" altLang="en-US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44" name="直線箭頭接點 43">
              <a:extLst>
                <a:ext uri="{FF2B5EF4-FFF2-40B4-BE49-F238E27FC236}">
                  <a16:creationId xmlns:a16="http://schemas.microsoft.com/office/drawing/2014/main" id="{C0D90631-5FA4-7C4F-AB7C-17CC8003E54F}"/>
                </a:ext>
              </a:extLst>
            </p:cNvPr>
            <p:cNvCxnSpPr>
              <a:cxnSpLocks/>
              <a:stCxn id="23" idx="3"/>
              <a:endCxn id="51" idx="0"/>
            </p:cNvCxnSpPr>
            <p:nvPr/>
          </p:nvCxnSpPr>
          <p:spPr>
            <a:xfrm>
              <a:off x="3625716" y="4018702"/>
              <a:ext cx="334236" cy="6440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箭頭接點 46">
              <a:extLst>
                <a:ext uri="{FF2B5EF4-FFF2-40B4-BE49-F238E27FC236}">
                  <a16:creationId xmlns:a16="http://schemas.microsoft.com/office/drawing/2014/main" id="{1D4DF855-2761-A940-B32C-08B48556C4C2}"/>
                </a:ext>
              </a:extLst>
            </p:cNvPr>
            <p:cNvCxnSpPr>
              <a:cxnSpLocks/>
              <a:stCxn id="24" idx="3"/>
              <a:endCxn id="51" idx="4"/>
            </p:cNvCxnSpPr>
            <p:nvPr/>
          </p:nvCxnSpPr>
          <p:spPr>
            <a:xfrm flipV="1">
              <a:off x="3625716" y="5022743"/>
              <a:ext cx="334236" cy="6439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A76ED610-1BD1-B445-A958-7A5F11290945}"/>
                </a:ext>
              </a:extLst>
            </p:cNvPr>
            <p:cNvGrpSpPr/>
            <p:nvPr/>
          </p:nvGrpSpPr>
          <p:grpSpPr>
            <a:xfrm>
              <a:off x="3779952" y="4662743"/>
              <a:ext cx="360000" cy="360000"/>
              <a:chOff x="4262243" y="4230604"/>
              <a:chExt cx="360000" cy="360000"/>
            </a:xfrm>
          </p:grpSpPr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028B1A74-D320-B641-BD3F-6D5CBD912DE3}"/>
                  </a:ext>
                </a:extLst>
              </p:cNvPr>
              <p:cNvSpPr/>
              <p:nvPr/>
            </p:nvSpPr>
            <p:spPr>
              <a:xfrm>
                <a:off x="4262243" y="4230604"/>
                <a:ext cx="360000" cy="36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/>
              </a:p>
            </p:txBody>
          </p: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00DE226C-7BE6-6E4F-BDF8-D0485A377141}"/>
                  </a:ext>
                </a:extLst>
              </p:cNvPr>
              <p:cNvCxnSpPr>
                <a:stCxn id="51" idx="2"/>
                <a:endCxn id="51" idx="6"/>
              </p:cNvCxnSpPr>
              <p:nvPr/>
            </p:nvCxnSpPr>
            <p:spPr>
              <a:xfrm>
                <a:off x="4262243" y="4410604"/>
                <a:ext cx="360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BF1D1E1E-8BCE-3848-8DB1-C00888324282}"/>
                  </a:ext>
                </a:extLst>
              </p:cNvPr>
              <p:cNvCxnSpPr>
                <a:cxnSpLocks/>
                <a:stCxn id="51" idx="4"/>
                <a:endCxn id="51" idx="0"/>
              </p:cNvCxnSpPr>
              <p:nvPr/>
            </p:nvCxnSpPr>
            <p:spPr>
              <a:xfrm flipV="1">
                <a:off x="4442243" y="4230604"/>
                <a:ext cx="0" cy="360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73D6947-3E3D-D348-B7AF-FA1AC63E705F}"/>
              </a:ext>
            </a:extLst>
          </p:cNvPr>
          <p:cNvSpPr txBox="1"/>
          <p:nvPr/>
        </p:nvSpPr>
        <p:spPr>
          <a:xfrm>
            <a:off x="4521534" y="4374604"/>
            <a:ext cx="1509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Face </a:t>
            </a:r>
          </a:p>
          <a:p>
            <a:pPr algn="ctr"/>
            <a:r>
              <a:rPr lang="en-US" altLang="zh-TW" sz="1400" dirty="0"/>
              <a:t>f</a:t>
            </a:r>
            <a:r>
              <a:rPr kumimoji="1" lang="en-US" altLang="zh-TW" sz="1400" dirty="0"/>
              <a:t>eature map</a:t>
            </a:r>
            <a:endParaRPr kumimoji="1" lang="zh-TW" altLang="en-US" sz="1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D381A9B-24B7-414A-BBD4-226A907A0153}"/>
              </a:ext>
            </a:extLst>
          </p:cNvPr>
          <p:cNvSpPr txBox="1"/>
          <p:nvPr/>
        </p:nvSpPr>
        <p:spPr>
          <a:xfrm>
            <a:off x="4464029" y="6019520"/>
            <a:ext cx="1616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C</a:t>
            </a:r>
            <a:r>
              <a:rPr kumimoji="1" lang="en-US" altLang="zh-TW" sz="1400" dirty="0"/>
              <a:t>ontext </a:t>
            </a:r>
          </a:p>
          <a:p>
            <a:pPr algn="ctr"/>
            <a:r>
              <a:rPr lang="en-US" altLang="zh-TW" sz="1400" dirty="0"/>
              <a:t>f</a:t>
            </a:r>
            <a:r>
              <a:rPr kumimoji="1" lang="en-US" altLang="zh-TW" sz="1400" dirty="0"/>
              <a:t>eature map</a:t>
            </a:r>
            <a:endParaRPr kumimoji="1" lang="zh-TW" altLang="en-US" sz="1400" dirty="0"/>
          </a:p>
        </p:txBody>
      </p: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AF80C146-1CF0-DB4D-AF24-C23756703949}"/>
              </a:ext>
            </a:extLst>
          </p:cNvPr>
          <p:cNvCxnSpPr>
            <a:cxnSpLocks/>
            <a:stCxn id="90" idx="5"/>
            <a:endCxn id="85" idx="1"/>
          </p:cNvCxnSpPr>
          <p:nvPr/>
        </p:nvCxnSpPr>
        <p:spPr>
          <a:xfrm>
            <a:off x="5696262" y="3934225"/>
            <a:ext cx="328614" cy="911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F4250BBB-578B-A943-8D80-05AD2A04FDAC}"/>
              </a:ext>
            </a:extLst>
          </p:cNvPr>
          <p:cNvCxnSpPr>
            <a:cxnSpLocks/>
            <a:stCxn id="91" idx="5"/>
            <a:endCxn id="85" idx="1"/>
          </p:cNvCxnSpPr>
          <p:nvPr/>
        </p:nvCxnSpPr>
        <p:spPr>
          <a:xfrm flipV="1">
            <a:off x="5693171" y="4845483"/>
            <a:ext cx="331705" cy="7312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: 圓角 11">
            <a:extLst>
              <a:ext uri="{FF2B5EF4-FFF2-40B4-BE49-F238E27FC236}">
                <a16:creationId xmlns:a16="http://schemas.microsoft.com/office/drawing/2014/main" id="{C1270C50-88B5-1047-A646-923C0F2A1952}"/>
              </a:ext>
            </a:extLst>
          </p:cNvPr>
          <p:cNvSpPr/>
          <p:nvPr/>
        </p:nvSpPr>
        <p:spPr>
          <a:xfrm>
            <a:off x="6024876" y="4539483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Sparse Scheme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0" name="立方體 89">
            <a:extLst>
              <a:ext uri="{FF2B5EF4-FFF2-40B4-BE49-F238E27FC236}">
                <a16:creationId xmlns:a16="http://schemas.microsoft.com/office/drawing/2014/main" id="{4B714B6E-8B5D-5E4F-B0B9-AC7636131A24}"/>
              </a:ext>
            </a:extLst>
          </p:cNvPr>
          <p:cNvSpPr>
            <a:spLocks noChangeAspect="1"/>
          </p:cNvSpPr>
          <p:nvPr/>
        </p:nvSpPr>
        <p:spPr>
          <a:xfrm>
            <a:off x="4976262" y="3664225"/>
            <a:ext cx="720000" cy="720000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91" name="立方體 90">
            <a:extLst>
              <a:ext uri="{FF2B5EF4-FFF2-40B4-BE49-F238E27FC236}">
                <a16:creationId xmlns:a16="http://schemas.microsoft.com/office/drawing/2014/main" id="{F0B25F7B-0762-E34F-8E2A-0FF4CDC20EEC}"/>
              </a:ext>
            </a:extLst>
          </p:cNvPr>
          <p:cNvSpPr/>
          <p:nvPr/>
        </p:nvSpPr>
        <p:spPr>
          <a:xfrm>
            <a:off x="4973171" y="5306741"/>
            <a:ext cx="720000" cy="720000"/>
          </a:xfrm>
          <a:prstGeom prst="cube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52FCEEE6-EFCA-BC4E-B428-657393BBB700}"/>
              </a:ext>
            </a:extLst>
          </p:cNvPr>
          <p:cNvSpPr txBox="1"/>
          <p:nvPr/>
        </p:nvSpPr>
        <p:spPr>
          <a:xfrm>
            <a:off x="922539" y="6577607"/>
            <a:ext cx="2896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Previous: Separate representation</a:t>
            </a:r>
            <a:endParaRPr kumimoji="1" lang="zh-TW" altLang="en-US" sz="1400" dirty="0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44B4E22C-480E-C740-BC50-F3CB93DEB9F6}"/>
              </a:ext>
            </a:extLst>
          </p:cNvPr>
          <p:cNvSpPr txBox="1"/>
          <p:nvPr/>
        </p:nvSpPr>
        <p:spPr>
          <a:xfrm>
            <a:off x="5306559" y="6577302"/>
            <a:ext cx="269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Ours: J</a:t>
            </a:r>
            <a:r>
              <a:rPr kumimoji="1" lang="en-US" altLang="zh-TW" sz="1400" dirty="0"/>
              <a:t>oint representation</a:t>
            </a:r>
            <a:endParaRPr kumimoji="1" lang="zh-TW" altLang="en-US" sz="1400" dirty="0"/>
          </a:p>
        </p:txBody>
      </p:sp>
      <p:sp>
        <p:nvSpPr>
          <p:cNvPr id="39" name="矩形: 圓角 11">
            <a:extLst>
              <a:ext uri="{FF2B5EF4-FFF2-40B4-BE49-F238E27FC236}">
                <a16:creationId xmlns:a16="http://schemas.microsoft.com/office/drawing/2014/main" id="{05531DBF-63F6-4043-A4AE-49EF70D35B42}"/>
              </a:ext>
            </a:extLst>
          </p:cNvPr>
          <p:cNvSpPr/>
          <p:nvPr/>
        </p:nvSpPr>
        <p:spPr>
          <a:xfrm>
            <a:off x="7613491" y="4536743"/>
            <a:ext cx="1260000" cy="612000"/>
          </a:xfrm>
          <a:prstGeom prst="roundRect">
            <a:avLst/>
          </a:prstGeom>
          <a:solidFill>
            <a:srgbClr val="FFD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GCN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9E6F9C5-66AD-114F-8723-559FD8E92585}"/>
              </a:ext>
            </a:extLst>
          </p:cNvPr>
          <p:cNvCxnSpPr>
            <a:cxnSpLocks/>
            <a:stCxn id="85" idx="3"/>
            <a:endCxn id="39" idx="1"/>
          </p:cNvCxnSpPr>
          <p:nvPr/>
        </p:nvCxnSpPr>
        <p:spPr>
          <a:xfrm flipV="1">
            <a:off x="7284876" y="4842743"/>
            <a:ext cx="328615" cy="27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0BB67FE-8A9A-5349-8CC0-168AB49A5E39}"/>
              </a:ext>
            </a:extLst>
          </p:cNvPr>
          <p:cNvSpPr/>
          <p:nvPr/>
        </p:nvSpPr>
        <p:spPr>
          <a:xfrm>
            <a:off x="5904208" y="4411257"/>
            <a:ext cx="3080719" cy="862971"/>
          </a:xfrm>
          <a:prstGeom prst="rect">
            <a:avLst/>
          </a:prstGeom>
          <a:noFill/>
          <a:ln w="19050">
            <a:solidFill>
              <a:srgbClr val="FA86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3E2039-CA73-E94E-B29D-FE053ADD275E}"/>
              </a:ext>
            </a:extLst>
          </p:cNvPr>
          <p:cNvSpPr/>
          <p:nvPr/>
        </p:nvSpPr>
        <p:spPr>
          <a:xfrm>
            <a:off x="5904208" y="4093158"/>
            <a:ext cx="862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solidFill>
                  <a:srgbClr val="8F4B47"/>
                </a:solidFill>
              </a:rPr>
              <a:t>CMGCN</a:t>
            </a:r>
            <a:endParaRPr lang="zh-TW" altLang="en-US" sz="1400" dirty="0">
              <a:solidFill>
                <a:srgbClr val="8F4B47"/>
              </a:solidFill>
            </a:endParaRPr>
          </a:p>
        </p:txBody>
      </p:sp>
      <p:sp>
        <p:nvSpPr>
          <p:cNvPr id="64" name="投影片編號版面配置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320579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CMGCN – Approach (5 / 5) 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/>
              <p:nvPr/>
            </p:nvSpPr>
            <p:spPr>
              <a:xfrm>
                <a:off x="6278435" y="2708920"/>
                <a:ext cx="2902077" cy="3828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𝑓𝑢𝑙𝑙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fully-connected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context to face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face to context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graph embedding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normalized graph (face to context)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normalized graph (context to face)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/>
                  <a:t>: graph feature of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/>
                  <a:t>: graph feature of context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</m:oMath>
                </a14:m>
                <a:r>
                  <a:rPr lang="en-US" altLang="zh-TW" sz="1200" dirty="0"/>
                  <a:t>: concatenation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200" dirty="0"/>
                  <a:t>: final representation</a:t>
                </a: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35" y="2708920"/>
                <a:ext cx="2902077" cy="38280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/>
              <p:nvPr/>
            </p:nvSpPr>
            <p:spPr>
              <a:xfrm>
                <a:off x="2759741" y="2091349"/>
                <a:ext cx="3624518" cy="321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𝑐𝑜𝑠𝑖𝑛𝑒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𝑠𝑖𝑚𝑖𝑙𝑎𝑟𝑖𝑡𝑦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𝑓𝑢𝑙𝑙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𝑓𝑢𝑙𝑙</m:t>
                              </m:r>
                            </m:sub>
                          </m:sSub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741" y="2091349"/>
                <a:ext cx="3624518" cy="3215752"/>
              </a:xfrm>
              <a:prstGeom prst="rect">
                <a:avLst/>
              </a:prstGeom>
              <a:blipFill>
                <a:blip r:embed="rId4"/>
                <a:stretch>
                  <a:fillRect l="-3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59263A3E-5B5B-5F40-8432-8ED7D697B592}"/>
              </a:ext>
            </a:extLst>
          </p:cNvPr>
          <p:cNvSpPr/>
          <p:nvPr/>
        </p:nvSpPr>
        <p:spPr>
          <a:xfrm>
            <a:off x="6804248" y="1417638"/>
            <a:ext cx="2194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GAP: Global Average Pooling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87</a:t>
            </a:fld>
            <a:endParaRPr lang="en-US" altLang="ja-JP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686C721-E4D5-8E4C-9D9D-4C6FB100BA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5" y="3861085"/>
            <a:ext cx="6259874" cy="28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011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E66DE7A-9350-4B90-90F0-BCA973AE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88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759B477C-CA43-4286-90FC-B289CC9C054B}"/>
                  </a:ext>
                </a:extLst>
              </p:cNvPr>
              <p:cNvSpPr/>
              <p:nvPr/>
            </p:nvSpPr>
            <p:spPr>
              <a:xfrm>
                <a:off x="1331640" y="1124744"/>
                <a:ext cx="1469233" cy="419100"/>
              </a:xfrm>
              <a:prstGeom prst="roundRect">
                <a:avLst/>
              </a:prstGeom>
              <a:solidFill>
                <a:srgbClr val="FFF2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Emotion Predictions</a:t>
                </a:r>
              </a:p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sz="1000" dirty="0">
                    <a:solidFill>
                      <a:schemeClr val="tx1"/>
                    </a:solidFill>
                  </a:rPr>
                  <a:t>)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: 圓角 2">
                <a:extLst>
                  <a:ext uri="{FF2B5EF4-FFF2-40B4-BE49-F238E27FC236}">
                    <a16:creationId xmlns:a16="http://schemas.microsoft.com/office/drawing/2014/main" id="{759B477C-CA43-4286-90FC-B289CC9C0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124744"/>
                <a:ext cx="1469233" cy="419100"/>
              </a:xfrm>
              <a:prstGeom prst="roundRect">
                <a:avLst/>
              </a:prstGeom>
              <a:blipFill>
                <a:blip r:embed="rId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612E3FC0-7DA2-4144-BD6B-83898558DC57}"/>
                  </a:ext>
                </a:extLst>
              </p:cNvPr>
              <p:cNvSpPr/>
              <p:nvPr/>
            </p:nvSpPr>
            <p:spPr>
              <a:xfrm>
                <a:off x="1331639" y="1699212"/>
                <a:ext cx="1469234" cy="419100"/>
              </a:xfrm>
              <a:prstGeom prst="roundRect">
                <a:avLst/>
              </a:prstGeom>
              <a:solidFill>
                <a:srgbClr val="FFF2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Calculate Entropy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: 圓角 3">
                <a:extLst>
                  <a:ext uri="{FF2B5EF4-FFF2-40B4-BE49-F238E27FC236}">
                    <a16:creationId xmlns:a16="http://schemas.microsoft.com/office/drawing/2014/main" id="{612E3FC0-7DA2-4144-BD6B-83898558D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39" y="1699212"/>
                <a:ext cx="1469234" cy="4191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C757CD5D-6583-4828-BCDB-A2439ED3746D}"/>
              </a:ext>
            </a:extLst>
          </p:cNvPr>
          <p:cNvSpPr/>
          <p:nvPr/>
        </p:nvSpPr>
        <p:spPr>
          <a:xfrm>
            <a:off x="1331640" y="2999377"/>
            <a:ext cx="1469233" cy="419100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Moody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(Bipolar Disorder)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流程圖: 決策 5">
                <a:extLst>
                  <a:ext uri="{FF2B5EF4-FFF2-40B4-BE49-F238E27FC236}">
                    <a16:creationId xmlns:a16="http://schemas.microsoft.com/office/drawing/2014/main" id="{4F296BDC-90DC-4399-8219-64E6583D0141}"/>
                  </a:ext>
                </a:extLst>
              </p:cNvPr>
              <p:cNvSpPr/>
              <p:nvPr/>
            </p:nvSpPr>
            <p:spPr>
              <a:xfrm>
                <a:off x="1117504" y="2275476"/>
                <a:ext cx="1897504" cy="566737"/>
              </a:xfrm>
              <a:prstGeom prst="flowChartDecision">
                <a:avLst/>
              </a:prstGeom>
              <a:solidFill>
                <a:srgbClr val="FFF2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TW" sz="1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zh-TW" altLang="en-US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流程圖: 決策 5">
                <a:extLst>
                  <a:ext uri="{FF2B5EF4-FFF2-40B4-BE49-F238E27FC236}">
                    <a16:creationId xmlns:a16="http://schemas.microsoft.com/office/drawing/2014/main" id="{4F296BDC-90DC-4399-8219-64E6583D0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504" y="2275476"/>
                <a:ext cx="1897504" cy="566737"/>
              </a:xfrm>
              <a:prstGeom prst="flowChartDecision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: 圓角 6">
            <a:extLst>
              <a:ext uri="{FF2B5EF4-FFF2-40B4-BE49-F238E27FC236}">
                <a16:creationId xmlns:a16="http://schemas.microsoft.com/office/drawing/2014/main" id="{64823962-06E4-4AD1-AC73-9A4AF36DF812}"/>
              </a:ext>
            </a:extLst>
          </p:cNvPr>
          <p:cNvSpPr/>
          <p:nvPr/>
        </p:nvSpPr>
        <p:spPr>
          <a:xfrm>
            <a:off x="3319982" y="2999377"/>
            <a:ext cx="1469233" cy="419100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Stable Emotion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流程圖: 決策 7">
                <a:extLst>
                  <a:ext uri="{FF2B5EF4-FFF2-40B4-BE49-F238E27FC236}">
                    <a16:creationId xmlns:a16="http://schemas.microsoft.com/office/drawing/2014/main" id="{3A9B2F18-363C-446A-AD60-9C076F9E833D}"/>
                  </a:ext>
                </a:extLst>
              </p:cNvPr>
              <p:cNvSpPr/>
              <p:nvPr/>
            </p:nvSpPr>
            <p:spPr>
              <a:xfrm>
                <a:off x="5402385" y="4203494"/>
                <a:ext cx="1965542" cy="566737"/>
              </a:xfrm>
              <a:prstGeom prst="flowChartDecision">
                <a:avLst/>
              </a:prstGeom>
              <a:solidFill>
                <a:srgbClr val="FFF2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TW" sz="1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TW" alt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000" dirty="0">
                    <a:solidFill>
                      <a:schemeClr val="tx1"/>
                    </a:solidFill>
                  </a:rPr>
                  <a:t>negative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流程圖: 決策 7">
                <a:extLst>
                  <a:ext uri="{FF2B5EF4-FFF2-40B4-BE49-F238E27FC236}">
                    <a16:creationId xmlns:a16="http://schemas.microsoft.com/office/drawing/2014/main" id="{3A9B2F18-363C-446A-AD60-9C076F9E8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385" y="4203494"/>
                <a:ext cx="1965542" cy="566737"/>
              </a:xfrm>
              <a:prstGeom prst="flowChartDecision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流程圖: 決策 8">
                <a:extLst>
                  <a:ext uri="{FF2B5EF4-FFF2-40B4-BE49-F238E27FC236}">
                    <a16:creationId xmlns:a16="http://schemas.microsoft.com/office/drawing/2014/main" id="{A0D1B6F5-F5BE-490A-AF57-2DFB9337D6A0}"/>
                  </a:ext>
                </a:extLst>
              </p:cNvPr>
              <p:cNvSpPr/>
              <p:nvPr/>
            </p:nvSpPr>
            <p:spPr>
              <a:xfrm>
                <a:off x="3071827" y="3579505"/>
                <a:ext cx="1965543" cy="566737"/>
              </a:xfrm>
              <a:prstGeom prst="flowChartDecision">
                <a:avLst/>
              </a:prstGeom>
              <a:solidFill>
                <a:srgbClr val="FFF2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TW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==</m:t>
                    </m:r>
                  </m:oMath>
                </a14:m>
                <a:r>
                  <a:rPr lang="zh-TW" alt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000" dirty="0">
                    <a:solidFill>
                      <a:schemeClr val="tx1"/>
                    </a:solidFill>
                  </a:rPr>
                  <a:t>neutral</a:t>
                </a:r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流程圖: 決策 8">
                <a:extLst>
                  <a:ext uri="{FF2B5EF4-FFF2-40B4-BE49-F238E27FC236}">
                    <a16:creationId xmlns:a16="http://schemas.microsoft.com/office/drawing/2014/main" id="{A0D1B6F5-F5BE-490A-AF57-2DFB9337D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27" y="3579505"/>
                <a:ext cx="1965543" cy="566737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EBB16E89-2C54-4F95-B70E-8BD39FC6C8CF}"/>
              </a:ext>
            </a:extLst>
          </p:cNvPr>
          <p:cNvCxnSpPr>
            <a:cxnSpLocks/>
            <a:stCxn id="9" idx="3"/>
            <a:endCxn id="8" idx="0"/>
          </p:cNvCxnSpPr>
          <p:nvPr/>
        </p:nvCxnSpPr>
        <p:spPr>
          <a:xfrm>
            <a:off x="5037370" y="3862874"/>
            <a:ext cx="1347786" cy="34062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DE6850FF-0F1E-4C31-820F-85130856B31A}"/>
              </a:ext>
            </a:extLst>
          </p:cNvPr>
          <p:cNvCxnSpPr>
            <a:cxnSpLocks/>
            <a:stCxn id="8" idx="3"/>
            <a:endCxn id="3" idx="3"/>
          </p:cNvCxnSpPr>
          <p:nvPr/>
        </p:nvCxnSpPr>
        <p:spPr>
          <a:xfrm flipH="1" flipV="1">
            <a:off x="2800873" y="1334294"/>
            <a:ext cx="4567054" cy="3152569"/>
          </a:xfrm>
          <a:prstGeom prst="bentConnector3">
            <a:avLst>
              <a:gd name="adj1" fmla="val -500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C31E214-6BCC-4E32-AE2D-3289B4218CE2}"/>
              </a:ext>
            </a:extLst>
          </p:cNvPr>
          <p:cNvCxnSpPr>
            <a:cxnSpLocks/>
          </p:cNvCxnSpPr>
          <p:nvPr/>
        </p:nvCxnSpPr>
        <p:spPr>
          <a:xfrm flipH="1">
            <a:off x="2066256" y="1543844"/>
            <a:ext cx="1" cy="155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3288731-8D15-4080-9565-69F2A3EA4DDC}"/>
              </a:ext>
            </a:extLst>
          </p:cNvPr>
          <p:cNvCxnSpPr>
            <a:cxnSpLocks/>
          </p:cNvCxnSpPr>
          <p:nvPr/>
        </p:nvCxnSpPr>
        <p:spPr>
          <a:xfrm>
            <a:off x="2066256" y="2118312"/>
            <a:ext cx="0" cy="1571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C91C413-B6E8-4AA2-9683-9E5A7942D188}"/>
              </a:ext>
            </a:extLst>
          </p:cNvPr>
          <p:cNvCxnSpPr>
            <a:cxnSpLocks/>
          </p:cNvCxnSpPr>
          <p:nvPr/>
        </p:nvCxnSpPr>
        <p:spPr>
          <a:xfrm>
            <a:off x="2066256" y="2842213"/>
            <a:ext cx="1" cy="1571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CE9EAC21-EDEC-472B-BEF7-4844F52ADB69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3015008" y="2558845"/>
            <a:ext cx="1039591" cy="44053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32945B1-7915-44AC-80AE-0370AD6250A0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054599" y="3418477"/>
            <a:ext cx="0" cy="1610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1F4FDC5-9FCD-46D2-9066-E946284E0B59}"/>
              </a:ext>
            </a:extLst>
          </p:cNvPr>
          <p:cNvSpPr/>
          <p:nvPr/>
        </p:nvSpPr>
        <p:spPr>
          <a:xfrm>
            <a:off x="3319981" y="4335897"/>
            <a:ext cx="1469233" cy="419100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Flat Affect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(Depression Disorder)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23C9AB4-5CEB-4CDD-B577-437B56920AE7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4054598" y="4146242"/>
            <a:ext cx="1" cy="1896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F03CEEF-8F0C-4630-B0F4-6F6C87386A08}"/>
              </a:ext>
            </a:extLst>
          </p:cNvPr>
          <p:cNvSpPr/>
          <p:nvPr/>
        </p:nvSpPr>
        <p:spPr>
          <a:xfrm>
            <a:off x="5650539" y="4901301"/>
            <a:ext cx="1469233" cy="419100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Stay in negative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(Depression Disorder)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CCE7FA6-7861-449E-BE47-7C57BE189219}"/>
              </a:ext>
            </a:extLst>
          </p:cNvPr>
          <p:cNvCxnSpPr>
            <a:cxnSpLocks/>
            <a:stCxn id="8" idx="2"/>
            <a:endCxn id="19" idx="0"/>
          </p:cNvCxnSpPr>
          <p:nvPr/>
        </p:nvCxnSpPr>
        <p:spPr>
          <a:xfrm>
            <a:off x="6385156" y="4770231"/>
            <a:ext cx="0" cy="1310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: 圓角 3">
                <a:extLst>
                  <a:ext uri="{FF2B5EF4-FFF2-40B4-BE49-F238E27FC236}">
                    <a16:creationId xmlns:a16="http://schemas.microsoft.com/office/drawing/2014/main" id="{EE99EE7E-7629-0140-90FF-C538AF98CE4E}"/>
                  </a:ext>
                </a:extLst>
              </p:cNvPr>
              <p:cNvSpPr/>
              <p:nvPr/>
            </p:nvSpPr>
            <p:spPr>
              <a:xfrm>
                <a:off x="1039573" y="4669837"/>
                <a:ext cx="1469234" cy="419100"/>
              </a:xfrm>
              <a:prstGeom prst="roundRect">
                <a:avLst/>
              </a:prstGeom>
              <a:solidFill>
                <a:srgbClr val="FFF2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Depression Predictions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矩形: 圓角 3">
                <a:extLst>
                  <a:ext uri="{FF2B5EF4-FFF2-40B4-BE49-F238E27FC236}">
                    <a16:creationId xmlns:a16="http://schemas.microsoft.com/office/drawing/2014/main" id="{EE99EE7E-7629-0140-90FF-C538AF98C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73" y="4669837"/>
                <a:ext cx="1469234" cy="4191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圓角 4">
            <a:extLst>
              <a:ext uri="{FF2B5EF4-FFF2-40B4-BE49-F238E27FC236}">
                <a16:creationId xmlns:a16="http://schemas.microsoft.com/office/drawing/2014/main" id="{E1B3AB34-7B6A-FD45-810A-39CBC72E915C}"/>
              </a:ext>
            </a:extLst>
          </p:cNvPr>
          <p:cNvSpPr/>
          <p:nvPr/>
        </p:nvSpPr>
        <p:spPr>
          <a:xfrm>
            <a:off x="1039574" y="5970002"/>
            <a:ext cx="1469233" cy="419100"/>
          </a:xfrm>
          <a:prstGeom prst="roundRec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Depression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</a:rPr>
              <a:t>(Depression Disorder)</a:t>
            </a:r>
            <a:endParaRPr lang="zh-TW" alt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2C09E724-4E87-2D47-BC7A-5E1A6867A2FC}"/>
                  </a:ext>
                </a:extLst>
              </p:cNvPr>
              <p:cNvSpPr/>
              <p:nvPr/>
            </p:nvSpPr>
            <p:spPr>
              <a:xfrm>
                <a:off x="825438" y="5246101"/>
                <a:ext cx="1897504" cy="566737"/>
              </a:xfrm>
              <a:prstGeom prst="flowChartDecision">
                <a:avLst/>
              </a:prstGeom>
              <a:solidFill>
                <a:srgbClr val="FFF2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00" dirty="0">
                    <a:solidFill>
                      <a:schemeClr val="tx1"/>
                    </a:solidFill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TW" altLang="en-US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2C09E724-4E87-2D47-BC7A-5E1A6867A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438" y="5246101"/>
                <a:ext cx="1897504" cy="566737"/>
              </a:xfrm>
              <a:prstGeom prst="flowChartDecision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12">
            <a:extLst>
              <a:ext uri="{FF2B5EF4-FFF2-40B4-BE49-F238E27FC236}">
                <a16:creationId xmlns:a16="http://schemas.microsoft.com/office/drawing/2014/main" id="{CC1F2BD2-9FA6-7345-8D34-B745D1570FB1}"/>
              </a:ext>
            </a:extLst>
          </p:cNvPr>
          <p:cNvCxnSpPr>
            <a:cxnSpLocks/>
          </p:cNvCxnSpPr>
          <p:nvPr/>
        </p:nvCxnSpPr>
        <p:spPr>
          <a:xfrm>
            <a:off x="1774190" y="5088937"/>
            <a:ext cx="0" cy="1571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3">
            <a:extLst>
              <a:ext uri="{FF2B5EF4-FFF2-40B4-BE49-F238E27FC236}">
                <a16:creationId xmlns:a16="http://schemas.microsoft.com/office/drawing/2014/main" id="{9496DED0-FE39-A449-90AD-62B15705070B}"/>
              </a:ext>
            </a:extLst>
          </p:cNvPr>
          <p:cNvCxnSpPr>
            <a:cxnSpLocks/>
          </p:cNvCxnSpPr>
          <p:nvPr/>
        </p:nvCxnSpPr>
        <p:spPr>
          <a:xfrm>
            <a:off x="1774190" y="5812838"/>
            <a:ext cx="1" cy="1571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14">
            <a:extLst>
              <a:ext uri="{FF2B5EF4-FFF2-40B4-BE49-F238E27FC236}">
                <a16:creationId xmlns:a16="http://schemas.microsoft.com/office/drawing/2014/main" id="{36A7CDDA-DF63-C044-B163-A1FA4F0DD80B}"/>
              </a:ext>
            </a:extLst>
          </p:cNvPr>
          <p:cNvCxnSpPr>
            <a:cxnSpLocks/>
            <a:stCxn id="23" idx="3"/>
            <a:endCxn id="21" idx="3"/>
          </p:cNvCxnSpPr>
          <p:nvPr/>
        </p:nvCxnSpPr>
        <p:spPr>
          <a:xfrm flipH="1" flipV="1">
            <a:off x="2508807" y="4879387"/>
            <a:ext cx="214135" cy="650083"/>
          </a:xfrm>
          <a:prstGeom prst="bentConnector3">
            <a:avLst>
              <a:gd name="adj1" fmla="val -10675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510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Objective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multi-task learning framework for mental disorder detection 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Bipolar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disorders)</a:t>
            </a:r>
            <a:endParaRPr lang="en-US" altLang="zh-CN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Emotion recognition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Integrate the visual features from the face and context.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Design the task-aware objective functions for better model convergence.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Classification task 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Regression task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Effectively transfer the prior knowledge 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Design a detection algorithm for mental disorders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3D8C25-FD38-0D48-8459-DBBE189CF243}"/>
              </a:ext>
            </a:extLst>
          </p:cNvPr>
          <p:cNvSpPr/>
          <p:nvPr/>
        </p:nvSpPr>
        <p:spPr>
          <a:xfrm>
            <a:off x="6552877" y="1040600"/>
            <a:ext cx="2443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FER: Facial Expression Recognition</a:t>
            </a:r>
            <a:endParaRPr lang="zh-TW" altLang="en-US" sz="12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18418564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2">
      <a:majorFont>
        <a:latin typeface="Times"/>
        <a:ea typeface="標楷體"/>
        <a:cs typeface=""/>
      </a:majorFont>
      <a:minorFont>
        <a:latin typeface="Times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34337</TotalTime>
  <Words>7190</Words>
  <Application>Microsoft Macintosh PowerPoint</Application>
  <PresentationFormat>如螢幕大小 (4:3)</PresentationFormat>
  <Paragraphs>1602</Paragraphs>
  <Slides>88</Slides>
  <Notes>84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88</vt:i4>
      </vt:variant>
    </vt:vector>
  </HeadingPairs>
  <TitlesOfParts>
    <vt:vector size="99" baseType="lpstr">
      <vt:lpstr>標楷體</vt:lpstr>
      <vt:lpstr>Arial</vt:lpstr>
      <vt:lpstr>Calibri</vt:lpstr>
      <vt:lpstr>Calibri Light</vt:lpstr>
      <vt:lpstr>Cambria Math</vt:lpstr>
      <vt:lpstr>Times</vt:lpstr>
      <vt:lpstr>Times New Roman</vt:lpstr>
      <vt:lpstr>Wingdings</vt:lpstr>
      <vt:lpstr>Wingdings 2</vt:lpstr>
      <vt:lpstr>標準デザイン</vt:lpstr>
      <vt:lpstr>自訂設計</vt:lpstr>
      <vt:lpstr>Mental Disorder Detection for Schizophrenia Patients via Deep Visual Perception 通過深度視覺感知實現對思覺失調症患者的心理障礙檢測</vt:lpstr>
      <vt:lpstr>Outline</vt:lpstr>
      <vt:lpstr>Outline</vt:lpstr>
      <vt:lpstr>Introduction – Background (1 / 2)</vt:lpstr>
      <vt:lpstr>Introduction – Background (2 / 2)</vt:lpstr>
      <vt:lpstr>Introduction – Motivation (1 / 3)</vt:lpstr>
      <vt:lpstr>Introduction – Motivation (2 / 3)</vt:lpstr>
      <vt:lpstr>Introduction – Motivation (3 / 3)</vt:lpstr>
      <vt:lpstr>Introduction – Objective</vt:lpstr>
      <vt:lpstr>Introduction – Related Works (1 / 2)</vt:lpstr>
      <vt:lpstr>Introduction – Related Works (2 / 2)</vt:lpstr>
      <vt:lpstr>Introduction – Challenges</vt:lpstr>
      <vt:lpstr>Outline</vt:lpstr>
      <vt:lpstr>Framework Overview </vt:lpstr>
      <vt:lpstr>Outline</vt:lpstr>
      <vt:lpstr>Framework Overview </vt:lpstr>
      <vt:lpstr>CMGCN – Introduction (1 / 2) </vt:lpstr>
      <vt:lpstr>CMGCN – Introduction (2 / 2) </vt:lpstr>
      <vt:lpstr>CMGCN – Approach (1 / 5) </vt:lpstr>
      <vt:lpstr>CMGCN – Approach (2 / 5) </vt:lpstr>
      <vt:lpstr>CMGCN – Approach (3 / 5) </vt:lpstr>
      <vt:lpstr>CMGCN – Approach (4 / 5) </vt:lpstr>
      <vt:lpstr>CMGCN – Approach (5 / 5) </vt:lpstr>
      <vt:lpstr>CMGCN – Approach (5 / 5) </vt:lpstr>
      <vt:lpstr>CMGCN – Approach (5 / 5) </vt:lpstr>
      <vt:lpstr>CMGCN – Approach (5 / 5) </vt:lpstr>
      <vt:lpstr>Outline</vt:lpstr>
      <vt:lpstr>Framework Overview </vt:lpstr>
      <vt:lpstr>Task-aware objective functions</vt:lpstr>
      <vt:lpstr>Outline</vt:lpstr>
      <vt:lpstr>Emotion Recognition</vt:lpstr>
      <vt:lpstr>Density Loss (1 / 2)</vt:lpstr>
      <vt:lpstr>Density Loss (1 / 2)</vt:lpstr>
      <vt:lpstr>Density Loss (1 / 2)</vt:lpstr>
      <vt:lpstr>Density Loss (1 / 2)</vt:lpstr>
      <vt:lpstr>Density Loss (2 / 2)</vt:lpstr>
      <vt:lpstr>Outline</vt:lpstr>
      <vt:lpstr>Depression Estimation</vt:lpstr>
      <vt:lpstr>Distributed Loss (1 / 3)</vt:lpstr>
      <vt:lpstr>Distributed Loss (2 / 3)</vt:lpstr>
      <vt:lpstr>Distributed Loss (3/ 3)</vt:lpstr>
      <vt:lpstr>Outline</vt:lpstr>
      <vt:lpstr>Mean Passer – Transfer Learning</vt:lpstr>
      <vt:lpstr>Mean Passer – Knowledge Transfer</vt:lpstr>
      <vt:lpstr>Outline</vt:lpstr>
      <vt:lpstr>Mental Disorder Detection – Introduction </vt:lpstr>
      <vt:lpstr>Mental Disorder Detection (1 / 3)</vt:lpstr>
      <vt:lpstr>Mental Disorder Detection (2 / 3)</vt:lpstr>
      <vt:lpstr>Mental Disorder Detection (3 / 3)</vt:lpstr>
      <vt:lpstr>Outline</vt:lpstr>
      <vt:lpstr>Dataset – CAER </vt:lpstr>
      <vt:lpstr>Dataset – AVEC14 </vt:lpstr>
      <vt:lpstr>Dataset – Image Retrieval Benchmarks </vt:lpstr>
      <vt:lpstr>Evaluation Metric</vt:lpstr>
      <vt:lpstr>Evaluation Metric</vt:lpstr>
      <vt:lpstr>Ablation Studies (1 / 3)</vt:lpstr>
      <vt:lpstr>Ablation Studies (1 / 3)</vt:lpstr>
      <vt:lpstr>Ablation Studies (2 / 3)</vt:lpstr>
      <vt:lpstr>Ablation Studies (2 / 3)</vt:lpstr>
      <vt:lpstr>Ablation Studies (3 / 3)</vt:lpstr>
      <vt:lpstr>Comparison with State-Of-The-Art Emotion Recognition</vt:lpstr>
      <vt:lpstr>Comparison with State-Of-The-Art Depression Estimation</vt:lpstr>
      <vt:lpstr>Comparison with State-Of-The-Art Metric Learning – Small Retrieval Benchmarks</vt:lpstr>
      <vt:lpstr>Comparison with State-Of-The-Art Metric Learning – Large Retrieval Benchmarks</vt:lpstr>
      <vt:lpstr>Conclusions</vt:lpstr>
      <vt:lpstr>Outline</vt:lpstr>
      <vt:lpstr>Dataset – CAER </vt:lpstr>
      <vt:lpstr>Cross-task Knowledge Passing</vt:lpstr>
      <vt:lpstr>Distributed Loss</vt:lpstr>
      <vt:lpstr>Outline</vt:lpstr>
      <vt:lpstr>Dataset</vt:lpstr>
      <vt:lpstr>Evaluation metric</vt:lpstr>
      <vt:lpstr>Experiments</vt:lpstr>
      <vt:lpstr>Experiments</vt:lpstr>
      <vt:lpstr>Experiments</vt:lpstr>
      <vt:lpstr>Framework overview </vt:lpstr>
      <vt:lpstr>Framework Overview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Distributed Loss</vt:lpstr>
      <vt:lpstr>CMGCN – Approach (2 / 5) </vt:lpstr>
      <vt:lpstr>Cross-Modality Graph Convolutional Networks (CMGCN)</vt:lpstr>
      <vt:lpstr>CMGCN – Approach (5 / 5) 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Violet</dc:title>
  <dc:creator>harupu</dc:creator>
  <cp:lastModifiedBy>Microsoft Office User</cp:lastModifiedBy>
  <cp:revision>3356</cp:revision>
  <cp:lastPrinted>2015-06-23T02:14:13Z</cp:lastPrinted>
  <dcterms:created xsi:type="dcterms:W3CDTF">2004-09-01T13:27:19Z</dcterms:created>
  <dcterms:modified xsi:type="dcterms:W3CDTF">2021-01-13T08:52:44Z</dcterms:modified>
</cp:coreProperties>
</file>